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2" r:id="rId2"/>
    <p:sldMasterId id="2147483704" r:id="rId3"/>
  </p:sldMasterIdLst>
  <p:notesMasterIdLst>
    <p:notesMasterId r:id="rId42"/>
  </p:notesMasterIdLst>
  <p:handoutMasterIdLst>
    <p:handoutMasterId r:id="rId43"/>
  </p:handoutMasterIdLst>
  <p:sldIdLst>
    <p:sldId id="1392" r:id="rId4"/>
    <p:sldId id="1603" r:id="rId5"/>
    <p:sldId id="1618" r:id="rId6"/>
    <p:sldId id="1619" r:id="rId7"/>
    <p:sldId id="1617" r:id="rId8"/>
    <p:sldId id="1605" r:id="rId9"/>
    <p:sldId id="1437" r:id="rId10"/>
    <p:sldId id="1442" r:id="rId11"/>
    <p:sldId id="1496" r:id="rId12"/>
    <p:sldId id="1447" r:id="rId13"/>
    <p:sldId id="1491" r:id="rId14"/>
    <p:sldId id="1439" r:id="rId15"/>
    <p:sldId id="1492" r:id="rId16"/>
    <p:sldId id="1493" r:id="rId17"/>
    <p:sldId id="1441" r:id="rId18"/>
    <p:sldId id="1455" r:id="rId19"/>
    <p:sldId id="1457" r:id="rId20"/>
    <p:sldId id="1458" r:id="rId21"/>
    <p:sldId id="1456" r:id="rId22"/>
    <p:sldId id="1448" r:id="rId23"/>
    <p:sldId id="1443" r:id="rId24"/>
    <p:sldId id="1494" r:id="rId25"/>
    <p:sldId id="1440" r:id="rId26"/>
    <p:sldId id="1454" r:id="rId27"/>
    <p:sldId id="1446" r:id="rId28"/>
    <p:sldId id="1608" r:id="rId29"/>
    <p:sldId id="1609" r:id="rId30"/>
    <p:sldId id="1610" r:id="rId31"/>
    <p:sldId id="1611" r:id="rId32"/>
    <p:sldId id="1612" r:id="rId33"/>
    <p:sldId id="1613" r:id="rId34"/>
    <p:sldId id="1615" r:id="rId35"/>
    <p:sldId id="1620" r:id="rId36"/>
    <p:sldId id="1614" r:id="rId37"/>
    <p:sldId id="1450" r:id="rId38"/>
    <p:sldId id="1514" r:id="rId39"/>
    <p:sldId id="1542" r:id="rId40"/>
    <p:sldId id="1543" r:id="rId4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F8D9"/>
    <a:srgbClr val="FFFBE9"/>
    <a:srgbClr val="FFF8D5"/>
    <a:srgbClr val="FF0000"/>
    <a:srgbClr val="FFF7CD"/>
    <a:srgbClr val="FED910"/>
    <a:srgbClr val="0D2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667" autoAdjust="0"/>
  </p:normalViewPr>
  <p:slideViewPr>
    <p:cSldViewPr>
      <p:cViewPr varScale="1">
        <p:scale>
          <a:sx n="62" d="100"/>
          <a:sy n="62" d="100"/>
        </p:scale>
        <p:origin x="140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96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5.xml"/><Relationship Id="rId51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Reed" userId="fb1961c3-2ed2-42f5-880e-094c76211269" providerId="ADAL" clId="{58987C1B-B518-48C0-995D-DB40013B1C0A}"/>
    <pc:docChg chg="modNotesMaster modHandout">
      <pc:chgData name="Jamie Reed" userId="fb1961c3-2ed2-42f5-880e-094c76211269" providerId="ADAL" clId="{58987C1B-B518-48C0-995D-DB40013B1C0A}" dt="2021-03-18T13:42:49.551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7161" y="-1644"/>
            <a:ext cx="3171358" cy="45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68" tIns="0" rIns="19868" bIns="0" numCol="1" anchor="t" anchorCtr="0" compatLnSpc="1">
            <a:prstTxWarp prst="textNoShape">
              <a:avLst/>
            </a:prstTxWarp>
          </a:bodyPr>
          <a:lstStyle>
            <a:lvl1pPr algn="r" defTabSz="967300" eaLnBrk="0" hangingPunct="0">
              <a:spcBef>
                <a:spcPct val="0"/>
              </a:spcBef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3319" y="9152378"/>
            <a:ext cx="3171359" cy="45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68" tIns="0" rIns="19868" bIns="0" numCol="1" anchor="b" anchorCtr="0" compatLnSpc="1">
            <a:prstTxWarp prst="textNoShape">
              <a:avLst/>
            </a:prstTxWarp>
          </a:bodyPr>
          <a:lstStyle>
            <a:lvl1pPr defTabSz="967300" eaLnBrk="0" hangingPunct="0">
              <a:spcBef>
                <a:spcPct val="0"/>
              </a:spcBef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319" y="-1644"/>
            <a:ext cx="3171359" cy="45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68" tIns="0" rIns="19868" bIns="0" numCol="1" anchor="t" anchorCtr="0" compatLnSpc="1">
            <a:prstTxWarp prst="textNoShape">
              <a:avLst/>
            </a:prstTxWarp>
          </a:bodyPr>
          <a:lstStyle>
            <a:lvl1pPr defTabSz="967300" eaLnBrk="0" hangingPunct="0">
              <a:spcBef>
                <a:spcPct val="0"/>
              </a:spcBef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7161" y="-1644"/>
            <a:ext cx="3171358" cy="45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68" tIns="0" rIns="19868" bIns="0" numCol="1" anchor="t" anchorCtr="0" compatLnSpc="1">
            <a:prstTxWarp prst="textNoShape">
              <a:avLst/>
            </a:prstTxWarp>
          </a:bodyPr>
          <a:lstStyle>
            <a:lvl1pPr algn="r" defTabSz="967300" eaLnBrk="0" hangingPunct="0">
              <a:spcBef>
                <a:spcPct val="0"/>
              </a:spcBef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319" y="9152378"/>
            <a:ext cx="3171359" cy="45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68" tIns="0" rIns="19868" bIns="0" numCol="1" anchor="b" anchorCtr="0" compatLnSpc="1">
            <a:prstTxWarp prst="textNoShape">
              <a:avLst/>
            </a:prstTxWarp>
          </a:bodyPr>
          <a:lstStyle>
            <a:lvl1pPr defTabSz="967300" eaLnBrk="0" hangingPunct="0">
              <a:spcBef>
                <a:spcPct val="0"/>
              </a:spcBef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7161" y="9152378"/>
            <a:ext cx="3171358" cy="45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68" tIns="0" rIns="19868" bIns="0" numCol="1" anchor="b" anchorCtr="0" compatLnSpc="1">
            <a:prstTxWarp prst="textNoShape">
              <a:avLst/>
            </a:prstTxWarp>
          </a:bodyPr>
          <a:lstStyle>
            <a:lvl1pPr algn="r" defTabSz="967300" eaLnBrk="0" hangingPunct="0">
              <a:spcBef>
                <a:spcPct val="0"/>
              </a:spcBef>
              <a:defRPr sz="10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9209416-C6BC-4DCF-9B62-2DE43A315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2527" y="4580299"/>
            <a:ext cx="5386828" cy="427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677" tIns="48007" rIns="97677" bIns="48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151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9525" y="757238"/>
            <a:ext cx="4764088" cy="3573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1610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3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2519" indent="-297123" defTabSz="9673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8491" indent="-237698" defTabSz="9673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3888" indent="-237698" defTabSz="9673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9285" indent="-237698" defTabSz="9673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4681" indent="-237698" defTabSz="967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90078" indent="-237698" defTabSz="967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65474" indent="-237698" defTabSz="967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40871" indent="-237698" defTabSz="967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616E40-E1BA-45F9-91EA-8E2EB7577EE8}" type="slidenum">
              <a:rPr lang="en-US" altLang="en-US" sz="1000"/>
              <a:pPr>
                <a:spcBef>
                  <a:spcPct val="0"/>
                </a:spcBef>
              </a:pPr>
              <a:t>8</a:t>
            </a:fld>
            <a:endParaRPr lang="en-US" altLang="en-US" sz="10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1900" u="sng"/>
              <a:t>Avgas</a:t>
            </a:r>
          </a:p>
          <a:p>
            <a:pPr eaLnBrk="1" hangingPunct="1"/>
            <a:r>
              <a:rPr lang="en-US" altLang="en-US"/>
              <a:t>Wrights used mogas</a:t>
            </a:r>
          </a:p>
          <a:p>
            <a:pPr eaLnBrk="1" hangingPunct="1"/>
            <a:r>
              <a:rPr lang="en-US" altLang="en-US"/>
              <a:t>Gasoline definition/boiling range</a:t>
            </a:r>
          </a:p>
          <a:p>
            <a:pPr eaLnBrk="1" hangingPunct="1"/>
            <a:r>
              <a:rPr lang="en-US" altLang="en-US"/>
              <a:t>a/c drove understanding of octane number - knock</a:t>
            </a:r>
          </a:p>
          <a:p>
            <a:pPr eaLnBrk="1" hangingPunct="1"/>
            <a:r>
              <a:rPr lang="en-US" altLang="en-US"/>
              <a:t>Piston engine description – supercharge/turbocharge</a:t>
            </a:r>
          </a:p>
          <a:p>
            <a:pPr eaLnBrk="1" hangingPunct="1"/>
            <a:r>
              <a:rPr lang="en-US" altLang="en-US"/>
              <a:t>Ricardo/knock chemistry/”fighting grade” benzol</a:t>
            </a:r>
          </a:p>
          <a:p>
            <a:pPr eaLnBrk="1" hangingPunct="1"/>
            <a:r>
              <a:rPr lang="en-US" altLang="en-US"/>
              <a:t>Kettering/Midgeley/Boyd TEL – data for effect</a:t>
            </a:r>
          </a:p>
          <a:p>
            <a:pPr eaLnBrk="1" hangingPunct="1"/>
            <a:r>
              <a:rPr lang="en-US" altLang="en-US"/>
              <a:t>McCook field – a/c effect of octane</a:t>
            </a:r>
          </a:p>
          <a:p>
            <a:pPr eaLnBrk="1" hangingPunct="1"/>
            <a:r>
              <a:rPr lang="en-US" altLang="en-US"/>
              <a:t>100 octane – Heron et al – dyes/grades</a:t>
            </a:r>
          </a:p>
          <a:p>
            <a:pPr eaLnBrk="1" hangingPunct="1"/>
            <a:r>
              <a:rPr lang="en-US" altLang="en-US"/>
              <a:t>High octane base stock – alkylation – data for refining volume increase - </a:t>
            </a:r>
          </a:p>
          <a:p>
            <a:pPr eaLnBrk="1" hangingPunct="1"/>
            <a:r>
              <a:rPr lang="en-US" altLang="en-US"/>
              <a:t>AF Museum pix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3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2519" indent="-297123" defTabSz="9673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8491" indent="-237698" defTabSz="9673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3888" indent="-237698" defTabSz="9673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9285" indent="-237698" defTabSz="9673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4681" indent="-237698" defTabSz="967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90078" indent="-237698" defTabSz="967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65474" indent="-237698" defTabSz="967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40871" indent="-237698" defTabSz="967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3CA92B-4B65-4EF6-89A3-28711B189365}" type="slidenum">
              <a:rPr lang="en-US" altLang="en-US" sz="1000"/>
              <a:pPr>
                <a:spcBef>
                  <a:spcPct val="0"/>
                </a:spcBef>
              </a:pPr>
              <a:t>20</a:t>
            </a:fld>
            <a:endParaRPr lang="en-US" altLang="en-US" sz="10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1900" u="sng"/>
              <a:t>Jet Fuel</a:t>
            </a:r>
          </a:p>
          <a:p>
            <a:pPr eaLnBrk="1" hangingPunct="1"/>
            <a:r>
              <a:rPr lang="en-US" altLang="en-US"/>
              <a:t>Gas turbine – Whittle/Von Ohain (gas turbine = speed)</a:t>
            </a:r>
          </a:p>
          <a:p>
            <a:pPr eaLnBrk="1" hangingPunct="1"/>
            <a:r>
              <a:rPr lang="en-US" altLang="en-US"/>
              <a:t>Fuel – early work to work out trade between volatility/freeze point/cost</a:t>
            </a:r>
          </a:p>
          <a:p>
            <a:pPr eaLnBrk="1" hangingPunct="1"/>
            <a:r>
              <a:rPr lang="en-US" altLang="en-US"/>
              <a:t>Final – JP-4/Jet A-1 (Museum pix)</a:t>
            </a:r>
          </a:p>
          <a:p>
            <a:pPr eaLnBrk="1" hangingPunct="1"/>
            <a:r>
              <a:rPr lang="en-US" altLang="en-US"/>
              <a:t>Civil jet service mid 50s – problems – but show changes beginning in 60</a:t>
            </a:r>
          </a:p>
          <a:p>
            <a:pPr eaLnBrk="1" hangingPunct="1"/>
            <a:r>
              <a:rPr lang="en-US" altLang="en-US"/>
              <a:t>High bypass -&gt; lower SFC turbojet vs turbofan</a:t>
            </a:r>
          </a:p>
          <a:p>
            <a:pPr eaLnBrk="1" hangingPunct="1"/>
            <a:r>
              <a:rPr lang="en-US" altLang="en-US"/>
              <a:t>JP-4 changes to JP-8</a:t>
            </a:r>
          </a:p>
          <a:p>
            <a:pPr eaLnBrk="1" hangingPunct="1"/>
            <a:r>
              <a:rPr lang="en-US" altLang="en-US"/>
              <a:t>World wide spec/joint check list</a:t>
            </a:r>
          </a:p>
          <a:p>
            <a:pPr eaLnBrk="1" hangingPunct="1"/>
            <a:r>
              <a:rPr lang="en-US" altLang="en-US"/>
              <a:t>Spec</a:t>
            </a:r>
          </a:p>
          <a:p>
            <a:pPr eaLnBrk="1" hangingPunct="1"/>
            <a:r>
              <a:rPr lang="en-US" altLang="en-US"/>
              <a:t>Spec tests/why?</a:t>
            </a:r>
          </a:p>
          <a:p>
            <a:pPr eaLnBrk="1" hangingPunct="1"/>
            <a:r>
              <a:rPr lang="en-US" altLang="en-US"/>
              <a:t>Combustion – aromatics vs liner life, etc.</a:t>
            </a:r>
          </a:p>
          <a:p>
            <a:pPr eaLnBrk="1" hangingPunct="1"/>
            <a:r>
              <a:rPr lang="en-US" altLang="en-US"/>
              <a:t>Freeze pt vs volatility/flash</a:t>
            </a:r>
          </a:p>
          <a:p>
            <a:pPr eaLnBrk="1" hangingPunct="1"/>
            <a:r>
              <a:rPr lang="en-US" altLang="en-US"/>
              <a:t>Stability/contaminants/sulfur (nozzle life vs breakpoint)</a:t>
            </a:r>
          </a:p>
          <a:p>
            <a:pPr eaLnBrk="1" hangingPunct="1"/>
            <a:r>
              <a:rPr lang="en-US" altLang="en-US"/>
              <a:t>Additives</a:t>
            </a:r>
          </a:p>
          <a:p>
            <a:pPr eaLnBrk="1" hangingPunct="1"/>
            <a:r>
              <a:rPr lang="en-US" altLang="en-US"/>
              <a:t>Missile fuels/specialty fuels – esp JP-7, JP-TS, JP-10, slurries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w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5945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9166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152400"/>
            <a:ext cx="2130425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52400"/>
            <a:ext cx="6238875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432124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371600"/>
            <a:ext cx="418465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650" y="1371600"/>
            <a:ext cx="418465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27540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55600" y="152400"/>
            <a:ext cx="8521700" cy="647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38959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333750" y="6537325"/>
            <a:ext cx="5170488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513513"/>
            <a:ext cx="255270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581433"/>
            <a:ext cx="7886700" cy="605492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628651" y="1335418"/>
            <a:ext cx="3911600" cy="45664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4714877" y="1335423"/>
            <a:ext cx="3800475" cy="3684587"/>
          </a:xfrm>
          <a:solidFill>
            <a:schemeClr val="bg2"/>
          </a:solidFill>
          <a:ln>
            <a:solidFill>
              <a:srgbClr val="595A59"/>
            </a:solidFill>
          </a:ln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846320" y="6583680"/>
            <a:ext cx="3657466" cy="150440"/>
          </a:xfrm>
        </p:spPr>
        <p:txBody>
          <a:bodyPr>
            <a:noAutofit/>
          </a:bodyPr>
          <a:lstStyle>
            <a:lvl1pPr marL="0" indent="0" algn="r">
              <a:buNone/>
              <a:defRPr sz="450" spc="0" baseline="0">
                <a:solidFill>
                  <a:srgbClr val="595A59"/>
                </a:solidFill>
              </a:defRPr>
            </a:lvl1pPr>
            <a:lvl2pPr marL="342892" indent="0">
              <a:buNone/>
              <a:defRPr sz="750"/>
            </a:lvl2pPr>
            <a:lvl3pPr marL="685783" indent="0">
              <a:buNone/>
              <a:defRPr sz="75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322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tle_imagery_no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76238" y="5418138"/>
            <a:ext cx="503396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800">
                <a:solidFill>
                  <a:srgbClr val="000000"/>
                </a:solidFill>
              </a:rPr>
              <a:t>CAAFI Certification-Qualification Meeting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800">
                <a:solidFill>
                  <a:srgbClr val="000000"/>
                </a:solidFill>
              </a:rPr>
              <a:t>May 2, 2011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5" name="Picture 5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defRPr/>
              </a:pPr>
              <a:r>
                <a:rPr lang="en-US" altLang="en-US" sz="1800" b="1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defRPr/>
              </a:pPr>
              <a:r>
                <a:rPr lang="en-US" altLang="en-US" sz="18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96913" y="2971800"/>
            <a:ext cx="4337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000066"/>
                </a:solidFill>
              </a:rPr>
              <a:t>Mark Rumizen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>
                <a:solidFill>
                  <a:srgbClr val="000066"/>
                </a:solidFill>
              </a:rPr>
              <a:t>CAAFI Certification Qualification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>
                <a:solidFill>
                  <a:srgbClr val="000066"/>
                </a:solidFill>
              </a:rPr>
              <a:t>FAA Aviation Fuels Specialist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ltGray">
          <a:xfrm>
            <a:off x="6824663" y="6043613"/>
            <a:ext cx="8826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defRPr/>
            </a:pPr>
            <a:r>
              <a:rPr lang="en-US" altLang="en-US" sz="1800" b="1">
                <a:solidFill>
                  <a:srgbClr val="FFFFFF"/>
                </a:solidFill>
              </a:rPr>
              <a:t>CAAFI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5143500"/>
            <a:ext cx="8874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095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500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3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6852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345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69580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067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973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746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362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2549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954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3CF38F47-8B50-4B05-9641-FB5EDD8B26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60806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AFRL Shield transparent background 1INcop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163513"/>
            <a:ext cx="9048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831F02B3-DCD5-43B3-B303-EB8C299AE0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5694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48843C91-90C8-4C23-B46F-3DD2A2B76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81949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863" y="1431925"/>
            <a:ext cx="4071937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1925"/>
            <a:ext cx="4071938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A44E2B2A-F698-4CDC-8E14-BB96831701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2390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05132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3C7BB1DA-2F4A-440D-BBF9-79088C8DD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20220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2B60A36D-5E8E-442C-A0C6-13BEB7C5F0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41993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99AF3150-8E14-477C-937A-4DD5B64C66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076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DEE70DF8-E0EE-4DA7-840A-FCA417C12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46231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92C6E879-A542-4FE4-8BC0-45F9C7B139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32983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9FD09AFA-1E16-4B23-A820-96D45E0C5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22407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3" y="123825"/>
            <a:ext cx="2073275" cy="6032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3863" y="123825"/>
            <a:ext cx="6070600" cy="6032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8EBD7358-F7E1-4571-9E45-A2F63D0D6A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53706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52500" y="123825"/>
            <a:ext cx="7239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3863" y="1431925"/>
            <a:ext cx="4071937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31925"/>
            <a:ext cx="4071938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23863" y="3870325"/>
            <a:ext cx="4071937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70325"/>
            <a:ext cx="4071938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69FC4C89-F708-45FA-8681-F3D522B19C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14789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123825"/>
            <a:ext cx="7239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3863" y="1431925"/>
            <a:ext cx="4071937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1925"/>
            <a:ext cx="407193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1EA7FB4A-A15D-41EF-87F5-DAE294EDE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60026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123825"/>
            <a:ext cx="7239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3863" y="1431925"/>
            <a:ext cx="8296275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D69FBF34-4C23-4FD6-A2EC-B60418FF97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6616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371600"/>
            <a:ext cx="418465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650" y="1371600"/>
            <a:ext cx="418465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86152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ternate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AF Wings and Shield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27463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88392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19100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2438400"/>
            <a:ext cx="9144000" cy="609600"/>
          </a:xfrm>
        </p:spPr>
        <p:txBody>
          <a:bodyPr anchor="ctr">
            <a:noAutofit/>
          </a:bodyPr>
          <a:lstStyle>
            <a:lvl1pPr algn="ctr">
              <a:buNone/>
              <a:defRPr sz="1800">
                <a:solidFill>
                  <a:srgbClr val="000099"/>
                </a:solidFill>
              </a:defRPr>
            </a:lvl1pPr>
            <a:lvl2pPr>
              <a:buNone/>
              <a:defRPr sz="1800">
                <a:solidFill>
                  <a:srgbClr val="000099"/>
                </a:solidFill>
              </a:defRPr>
            </a:lvl2pPr>
            <a:lvl3pPr>
              <a:buNone/>
              <a:defRPr sz="1800">
                <a:solidFill>
                  <a:srgbClr val="000099"/>
                </a:solidFill>
              </a:defRPr>
            </a:lvl3pPr>
            <a:lvl4pPr>
              <a:buNone/>
              <a:defRPr sz="1800">
                <a:solidFill>
                  <a:srgbClr val="000099"/>
                </a:solidFill>
              </a:defRPr>
            </a:lvl4pPr>
            <a:lvl5pPr>
              <a:buNone/>
              <a:defRPr sz="1800">
                <a:solidFill>
                  <a:srgbClr val="00009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192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03057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32819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5998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4218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3629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7625" rIns="91440" bIns="47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1073" name="Text Box 49"/>
          <p:cNvSpPr txBox="1">
            <a:spLocks noChangeArrowheads="1"/>
          </p:cNvSpPr>
          <p:nvPr/>
        </p:nvSpPr>
        <p:spPr bwMode="auto">
          <a:xfrm>
            <a:off x="8477250" y="6400800"/>
            <a:ext cx="47625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AC2BFC93-D450-427F-87BD-D55B0304F8CE}" type="slidenum">
              <a:rPr lang="en-US" altLang="en-US" sz="900" b="1" smtClean="0"/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900" b="1"/>
          </a:p>
        </p:txBody>
      </p:sp>
      <p:pic>
        <p:nvPicPr>
          <p:cNvPr id="1028" name="Picture 62" descr="AFRL Shield transparent background 1INcop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9050"/>
            <a:ext cx="9048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66"/>
          <p:cNvSpPr>
            <a:spLocks noChangeArrowheads="1"/>
          </p:cNvSpPr>
          <p:nvPr/>
        </p:nvSpPr>
        <p:spPr bwMode="auto">
          <a:xfrm>
            <a:off x="914400" y="1219200"/>
            <a:ext cx="7467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0" name="Rectangle 67"/>
          <p:cNvSpPr>
            <a:spLocks noChangeArrowheads="1"/>
          </p:cNvSpPr>
          <p:nvPr/>
        </p:nvSpPr>
        <p:spPr bwMode="auto">
          <a:xfrm>
            <a:off x="762000" y="1219200"/>
            <a:ext cx="7620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1" name="Rectangle 73"/>
          <p:cNvSpPr>
            <a:spLocks noChangeArrowheads="1"/>
          </p:cNvSpPr>
          <p:nvPr/>
        </p:nvSpPr>
        <p:spPr bwMode="auto">
          <a:xfrm>
            <a:off x="0" y="952500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b="1"/>
          </a:p>
        </p:txBody>
      </p:sp>
      <p:sp>
        <p:nvSpPr>
          <p:cNvPr id="1032" name="Rectangle 7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371600"/>
            <a:ext cx="85217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838" tIns="47625" rIns="96838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3" name="Picture 78" descr="chrmblue_std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2374" r="12500" b="21271"/>
          <a:stretch>
            <a:fillRect/>
          </a:stretch>
        </p:blipFill>
        <p:spPr bwMode="auto">
          <a:xfrm>
            <a:off x="14288" y="-23813"/>
            <a:ext cx="118903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  <p:sldLayoutId id="2147484322" r:id="rId12"/>
    <p:sldLayoutId id="2147484323" r:id="rId13"/>
    <p:sldLayoutId id="2147484334" r:id="rId14"/>
  </p:sldLayoutIdLst>
  <p:transition/>
  <p:txStyles>
    <p:titleStyle>
      <a:lvl1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+mj-lt"/>
          <a:ea typeface="+mj-ea"/>
          <a:cs typeface="+mj-cs"/>
        </a:defRPr>
      </a:lvl1pPr>
      <a:lvl2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2pPr>
      <a:lvl3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3pPr>
      <a:lvl4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4pPr>
      <a:lvl5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5pPr>
      <a:lvl6pPr marL="4572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6pPr>
      <a:lvl7pPr marL="9144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7pPr>
      <a:lvl8pPr marL="13716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8pPr>
      <a:lvl9pPr marL="18288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9pPr>
    </p:titleStyle>
    <p:bodyStyle>
      <a:lvl1pPr marL="360363" indent="-360363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4700" indent="-300038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–"/>
        <a:defRPr sz="2400" b="1">
          <a:solidFill>
            <a:schemeClr val="tx1"/>
          </a:solidFill>
          <a:latin typeface="+mn-lt"/>
        </a:defRPr>
      </a:lvl2pPr>
      <a:lvl3pPr marL="1128713" indent="-239713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3pPr>
      <a:lvl4pPr marL="1482725" indent="-239713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–"/>
        <a:defRPr sz="2400" b="1">
          <a:solidFill>
            <a:schemeClr val="tx1"/>
          </a:solidFill>
          <a:latin typeface="+mn-lt"/>
        </a:defRPr>
      </a:lvl4pPr>
      <a:lvl5pPr marL="1836738" indent="-239713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5pPr>
      <a:lvl6pPr marL="2293938" indent="-239713" algn="l" defTabSz="960438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6pPr>
      <a:lvl7pPr marL="2751138" indent="-239713" algn="l" defTabSz="960438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7pPr>
      <a:lvl8pPr marL="3208338" indent="-239713" algn="l" defTabSz="960438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8pPr>
      <a:lvl9pPr marL="3665538" indent="-239713" algn="l" defTabSz="960438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Select to edit master title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Select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49263" y="6149975"/>
            <a:ext cx="4784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1">
                <a:solidFill>
                  <a:srgbClr val="C0C0C0"/>
                </a:solidFill>
              </a:rPr>
              <a:t>SKA Task Force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C17AED1E-D445-4FFA-B2EC-14625C30202B}" type="slidenum">
              <a:rPr lang="en-US" altLang="en-US" sz="1200" b="1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b="1">
              <a:solidFill>
                <a:srgbClr val="FFFFFF"/>
              </a:solidFill>
            </a:endParaRPr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6353175" y="6124575"/>
            <a:ext cx="2047875" cy="661988"/>
            <a:chOff x="3596" y="3858"/>
            <a:chExt cx="1290" cy="417"/>
          </a:xfrm>
        </p:grpSpPr>
        <p:pic>
          <p:nvPicPr>
            <p:cNvPr id="2059" name="Picture 8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0" name="Text Box 9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defRPr/>
              </a:pPr>
              <a:r>
                <a:rPr lang="en-US" altLang="en-US" sz="1200" b="1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defRPr/>
              </a:pPr>
              <a:r>
                <a:rPr lang="en-US" altLang="en-US" sz="12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452438" y="6329363"/>
            <a:ext cx="3740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1">
                <a:solidFill>
                  <a:srgbClr val="C0C0C0"/>
                </a:solidFill>
              </a:rPr>
              <a:t>May 26, 2011</a:t>
            </a:r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457200" y="6540500"/>
            <a:ext cx="2122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1">
                <a:solidFill>
                  <a:srgbClr val="FFFFFF"/>
                </a:solidFill>
              </a:rPr>
              <a:t>Mark Rumizen, FAA/CAAFI</a:t>
            </a:r>
          </a:p>
        </p:txBody>
      </p:sp>
      <p:pic>
        <p:nvPicPr>
          <p:cNvPr id="2058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190500"/>
            <a:ext cx="887412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123825"/>
            <a:ext cx="723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1431925"/>
            <a:ext cx="82962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250" y="62626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626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86B49972-9E59-4981-B578-A021D29F1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9" name="Line 23"/>
          <p:cNvSpPr>
            <a:spLocks noChangeShapeType="1"/>
          </p:cNvSpPr>
          <p:nvPr userDrawn="1"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0" name="Picture 12" descr="chrmblue_gd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4775"/>
            <a:ext cx="123666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  <p:sldLayoutId id="2147484348" r:id="rId13"/>
    <p:sldLayoutId id="2147484349" r:id="rId14"/>
    <p:sldLayoutId id="2147484350" r:id="rId15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8600" y="914400"/>
            <a:ext cx="876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7625" bIns="47625" anchor="ctr"/>
          <a:lstStyle>
            <a:lvl1pPr defTabSz="960438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200">
                <a:solidFill>
                  <a:srgbClr val="0D2B88"/>
                </a:solidFill>
              </a:rPr>
              <a:t>History of Military Aviation Fuels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352800" y="3962400"/>
            <a:ext cx="54181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38" tIns="47625" rIns="96838" bIns="47625"/>
          <a:lstStyle>
            <a:lvl1pPr defTabSz="960438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30000"/>
              </a:spcBef>
              <a:buFontTx/>
              <a:buNone/>
            </a:pPr>
            <a:r>
              <a:rPr lang="en-US" altLang="en-US" sz="2800"/>
              <a:t>Tim Edwards</a:t>
            </a:r>
            <a:endParaRPr lang="en-US" altLang="en-US"/>
          </a:p>
          <a:p>
            <a:pPr algn="r" eaLnBrk="1" hangingPunct="1">
              <a:spcBef>
                <a:spcPct val="30000"/>
              </a:spcBef>
              <a:buFontTx/>
              <a:buNone/>
            </a:pPr>
            <a:r>
              <a:rPr lang="en-US" altLang="en-US"/>
              <a:t>Fuels Branch</a:t>
            </a:r>
          </a:p>
          <a:p>
            <a:pPr algn="r" eaLnBrk="1" hangingPunct="1">
              <a:spcBef>
                <a:spcPct val="30000"/>
              </a:spcBef>
              <a:buFontTx/>
              <a:buNone/>
            </a:pPr>
            <a:r>
              <a:rPr lang="en-US" altLang="en-US"/>
              <a:t>Aerospace Systems Directorate</a:t>
            </a:r>
          </a:p>
          <a:p>
            <a:pPr algn="r" eaLnBrk="1" hangingPunct="1">
              <a:spcBef>
                <a:spcPct val="30000"/>
              </a:spcBef>
              <a:buFontTx/>
              <a:buNone/>
            </a:pPr>
            <a:r>
              <a:rPr lang="en-US" altLang="en-US"/>
              <a:t>Air Force Research Laboratory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58775" y="3351213"/>
            <a:ext cx="3475038" cy="3170237"/>
            <a:chOff x="226" y="2111"/>
            <a:chExt cx="2189" cy="1997"/>
          </a:xfrm>
        </p:grpSpPr>
        <p:pic>
          <p:nvPicPr>
            <p:cNvPr id="23557" name="Picture 5" descr="chrmblue_std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53" r="12483" b="21310"/>
            <a:stretch>
              <a:fillRect/>
            </a:stretch>
          </p:blipFill>
          <p:spPr bwMode="auto">
            <a:xfrm>
              <a:off x="226" y="2268"/>
              <a:ext cx="2189" cy="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6" descr="AFRL Shield transparent background 1IN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2111"/>
              <a:ext cx="936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Higher Octane Avgas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295400"/>
            <a:ext cx="7035800" cy="5257800"/>
          </a:xfrm>
        </p:spPr>
        <p:txBody>
          <a:bodyPr/>
          <a:lstStyle/>
          <a:p>
            <a:pPr eaLnBrk="1" hangingPunct="1"/>
            <a:r>
              <a:rPr lang="en-US" altLang="en-US" sz="2000"/>
              <a:t>Army Air Corps at McCook/Wright Fields (Dayton) pushed engine benefits of higher octane fuels with TEL</a:t>
            </a:r>
          </a:p>
          <a:p>
            <a:pPr eaLnBrk="1" hangingPunct="1"/>
            <a:r>
              <a:rPr lang="en-US" altLang="en-US" sz="2000"/>
              <a:t>First specification for 100 octane in 1934</a:t>
            </a:r>
          </a:p>
          <a:p>
            <a:pPr eaLnBrk="1" hangingPunct="1"/>
            <a:r>
              <a:rPr lang="en-US" altLang="en-US" sz="2000"/>
              <a:t>High octane fuels credited with key role in winning Battle of Britain</a:t>
            </a:r>
          </a:p>
          <a:p>
            <a:pPr lvl="1" eaLnBrk="1" hangingPunct="1"/>
            <a:r>
              <a:rPr lang="en-US" altLang="en-US" sz="2000"/>
              <a:t>RR Merlin engine produced &gt;5X more horsepower than WWI engine of same displacement</a:t>
            </a:r>
          </a:p>
          <a:p>
            <a:pPr eaLnBrk="1" hangingPunct="1"/>
            <a:r>
              <a:rPr lang="en-US" altLang="en-US" sz="2000"/>
              <a:t>Avgas production increased from 54 million gallons/yr in 1932 to 25 million gallons/DAY at end of WWII</a:t>
            </a:r>
          </a:p>
          <a:p>
            <a:pPr eaLnBrk="1" hangingPunct="1"/>
            <a:r>
              <a:rPr lang="en-US" altLang="en-US" sz="2000"/>
              <a:t>Culmination of avgas development was specification for 115/145 octane fuel (lean/rich) 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2209800"/>
            <a:ext cx="15144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335838" y="4419600"/>
            <a:ext cx="1808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2000" b="0"/>
              <a:t>Samuel Heron</a:t>
            </a: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1066800" y="6248400"/>
            <a:ext cx="673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 b="0"/>
              <a:t>F. D. Klein, “Aircraft Engine Performance with 100 Octane Fuel,” Journal of Aeronautical Sciences 2, March 1935, pp. 43-47.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3044" name="Group 372"/>
          <p:cNvGraphicFramePr>
            <a:graphicFrameLocks noGrp="1"/>
          </p:cNvGraphicFramePr>
          <p:nvPr/>
        </p:nvGraphicFramePr>
        <p:xfrm>
          <a:off x="76200" y="1133475"/>
          <a:ext cx="9067800" cy="5669016"/>
        </p:xfrm>
        <a:graphic>
          <a:graphicData uri="http://schemas.openxmlformats.org/drawingml/2006/table">
            <a:tbl>
              <a:tblPr/>
              <a:tblGrid>
                <a:gridCol w="185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7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8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6224">
                <a:tc gridSpan="9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Figure 12.3</a:t>
                      </a:r>
                      <a:b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Engine Data Representative of the Development of Aircraft Piston Engines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  Engine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Year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Design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Coolant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Number of</a:t>
                      </a:r>
                      <a:b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Cylinders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Displacement,</a:t>
                      </a:r>
                      <a:b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cubic inches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Horsepower</a:t>
                      </a:r>
                      <a:b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(hp)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Weight,</a:t>
                      </a:r>
                      <a:b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lbs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lb/hp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26">
                <a:tc gridSpan="9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</a:txBody>
                  <a:tcPr marT="45714" marB="4571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Wright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1903   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In-line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Liquid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179*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14.9   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Anzani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1910   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Radial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Air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4.0   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Gnome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1908   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Rotary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Air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488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165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3.3   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Bentley BR2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1918   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Rotary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Air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1522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2.2   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Rolls-Royce Condor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1918   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"V"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Liquid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2138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1300*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2.0   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Wright J-5 Whirlwind**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1925   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Radial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Air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788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510*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2.3   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Rolls-Royce Merlin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1936   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"V"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Liquid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1650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1320*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1.3   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Mercedes-Benz D-B 601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1938   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"V"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Liquid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2069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1360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1540*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1.1   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Napier Sabre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1940   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"V"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Liquid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2500*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1.1   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Allison V-1710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1941   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"V"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Liquid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1710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1595*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1.3   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Pratt &amp; Whitney R-4360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1945   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Radial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Air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4360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3600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1.2   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Continental O-200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1959   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Opposed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Air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188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1.9   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Lycoming O-540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1959   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Opposed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Air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542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1.6   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Lycoming XR-7755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mid 1940s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Radial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Liquid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7755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6050*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1.5   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Lycoming IO-540-K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1960s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Opposed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Air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542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443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1.5   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Lycoming TIO-540-J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1960s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Opposed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Air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542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518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1.5   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826">
                <a:tc gridSpan="9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* These weights do not include the weight of liquid coolant, heat exchangers, and/or other accessories.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826">
                <a:tc gridSpan="9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** This engine powered the Spirit of Saint Louis in Charles Lindbergh's historic flight from New York to Paris in 1927.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826">
                <a:tc gridSpan="9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Sources: </a:t>
                      </a:r>
                      <a:r>
                        <a:rPr kumimoji="0" 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 History of Aircraft Piston Engines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Herschel Smith and </a:t>
                      </a:r>
                      <a:r>
                        <a:rPr kumimoji="0" lang="en-US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Jane's All the World's Aircraft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pic>
        <p:nvPicPr>
          <p:cNvPr id="34977" name="Picture 15" descr="white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17748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78" name="Rectangle 373"/>
          <p:cNvSpPr>
            <a:spLocks noChangeArrowheads="1"/>
          </p:cNvSpPr>
          <p:nvPr/>
        </p:nvSpPr>
        <p:spPr bwMode="auto">
          <a:xfrm>
            <a:off x="990600" y="152400"/>
            <a:ext cx="716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7625" bIns="47625" anchor="ctr"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3200">
                <a:solidFill>
                  <a:srgbClr val="0D2B88"/>
                </a:solidFill>
              </a:rPr>
              <a:t>Evolution of Engine Performance</a:t>
            </a:r>
          </a:p>
        </p:txBody>
      </p:sp>
      <p:sp>
        <p:nvSpPr>
          <p:cNvPr id="34979" name="Text Box 374"/>
          <p:cNvSpPr txBox="1">
            <a:spLocks noChangeArrowheads="1"/>
          </p:cNvSpPr>
          <p:nvPr/>
        </p:nvSpPr>
        <p:spPr bwMode="auto">
          <a:xfrm>
            <a:off x="8001000" y="6400800"/>
            <a:ext cx="757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200" b="0"/>
              <a:t>Chevron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Hydrocarbon Types in Fuels</a:t>
            </a: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295400"/>
            <a:ext cx="6959600" cy="5257800"/>
          </a:xfrm>
          <a:noFill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46125" y="1382713"/>
            <a:ext cx="6807200" cy="4881562"/>
            <a:chOff x="470" y="871"/>
            <a:chExt cx="4288" cy="3075"/>
          </a:xfrm>
        </p:grpSpPr>
        <p:sp>
          <p:nvSpPr>
            <p:cNvPr id="35845" name="Text Box 6"/>
            <p:cNvSpPr txBox="1">
              <a:spLocks noChangeArrowheads="1"/>
            </p:cNvSpPr>
            <p:nvPr/>
          </p:nvSpPr>
          <p:spPr bwMode="auto">
            <a:xfrm>
              <a:off x="470" y="871"/>
              <a:ext cx="16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OCTANE NUMBERS</a:t>
              </a:r>
            </a:p>
          </p:txBody>
        </p:sp>
        <p:sp>
          <p:nvSpPr>
            <p:cNvPr id="35846" name="Text Box 7"/>
            <p:cNvSpPr txBox="1">
              <a:spLocks noChangeArrowheads="1"/>
            </p:cNvSpPr>
            <p:nvPr/>
          </p:nvSpPr>
          <p:spPr bwMode="auto">
            <a:xfrm>
              <a:off x="624" y="1584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5847" name="Text Box 8"/>
            <p:cNvSpPr txBox="1">
              <a:spLocks noChangeArrowheads="1"/>
            </p:cNvSpPr>
            <p:nvPr/>
          </p:nvSpPr>
          <p:spPr bwMode="auto">
            <a:xfrm>
              <a:off x="768" y="2640"/>
              <a:ext cx="3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100</a:t>
              </a:r>
            </a:p>
          </p:txBody>
        </p:sp>
        <p:sp>
          <p:nvSpPr>
            <p:cNvPr id="35848" name="Text Box 9"/>
            <p:cNvSpPr txBox="1">
              <a:spLocks noChangeArrowheads="1"/>
            </p:cNvSpPr>
            <p:nvPr/>
          </p:nvSpPr>
          <p:spPr bwMode="auto">
            <a:xfrm>
              <a:off x="2112" y="369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77</a:t>
              </a:r>
            </a:p>
          </p:txBody>
        </p:sp>
        <p:sp>
          <p:nvSpPr>
            <p:cNvPr id="35849" name="Text Box 10"/>
            <p:cNvSpPr txBox="1">
              <a:spLocks noChangeArrowheads="1"/>
            </p:cNvSpPr>
            <p:nvPr/>
          </p:nvSpPr>
          <p:spPr bwMode="auto">
            <a:xfrm>
              <a:off x="4464" y="182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98</a:t>
              </a:r>
            </a:p>
          </p:txBody>
        </p:sp>
        <p:sp>
          <p:nvSpPr>
            <p:cNvPr id="35850" name="Text Box 11"/>
            <p:cNvSpPr txBox="1">
              <a:spLocks noChangeArrowheads="1"/>
            </p:cNvSpPr>
            <p:nvPr/>
          </p:nvSpPr>
          <p:spPr bwMode="auto">
            <a:xfrm>
              <a:off x="4224" y="355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71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Alkylation process diagram showing chemical structures of isobutane, isobutylene and trimethylpentane reac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05400"/>
            <a:ext cx="5703888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7" descr="white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32480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93865" name="Group 169"/>
          <p:cNvGraphicFramePr>
            <a:graphicFrameLocks noGrp="1"/>
          </p:cNvGraphicFramePr>
          <p:nvPr/>
        </p:nvGraphicFramePr>
        <p:xfrm>
          <a:off x="1066800" y="1524000"/>
          <a:ext cx="6858000" cy="3444874"/>
        </p:xfrm>
        <a:graphic>
          <a:graphicData uri="http://schemas.openxmlformats.org/drawingml/2006/table">
            <a:tbl>
              <a:tblPr/>
              <a:tblGrid>
                <a:gridCol w="2582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5054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Figure 10.2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Potential Contribution* of Each Hydrocarbon Class to Selected Avgas Properties</a:t>
                      </a:r>
                      <a:b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(For hydrocarbons in the avgas carbon number range)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T="45728" marB="4572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Hydrocarbon Class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  Avgas Property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n-Paraffin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Isoparaffin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Naphthene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Aromatic  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56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Lean-mixture antiknock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 –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+/++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0/–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+/++  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Rich-mixture antiknock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 –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0/–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++  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Low-temperature fluidity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+/++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0/+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  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256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* "+" indicated a beneficial effect, "0" a neutral or minor effect, and "–" a detrimental effect.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6894" name="Picture 91" descr="white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338455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5" name="Text Box 163"/>
          <p:cNvSpPr txBox="1">
            <a:spLocks noChangeArrowheads="1"/>
          </p:cNvSpPr>
          <p:nvPr/>
        </p:nvSpPr>
        <p:spPr bwMode="auto">
          <a:xfrm>
            <a:off x="8001000" y="6400800"/>
            <a:ext cx="757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200" b="0"/>
              <a:t>Chevron</a:t>
            </a:r>
          </a:p>
        </p:txBody>
      </p:sp>
      <p:sp>
        <p:nvSpPr>
          <p:cNvPr id="36896" name="Rectangle 164"/>
          <p:cNvSpPr>
            <a:spLocks noChangeArrowheads="1"/>
          </p:cNvSpPr>
          <p:nvPr/>
        </p:nvSpPr>
        <p:spPr bwMode="auto">
          <a:xfrm>
            <a:off x="990600" y="152400"/>
            <a:ext cx="716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7625" bIns="47625" anchor="ctr"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3200">
                <a:solidFill>
                  <a:srgbClr val="0D2B88"/>
                </a:solidFill>
              </a:rPr>
              <a:t>Hydrocarbon Types in Fuels</a:t>
            </a:r>
          </a:p>
        </p:txBody>
      </p:sp>
      <p:sp>
        <p:nvSpPr>
          <p:cNvPr id="36897" name="Text Box 170"/>
          <p:cNvSpPr txBox="1">
            <a:spLocks noChangeArrowheads="1"/>
          </p:cNvSpPr>
          <p:nvPr/>
        </p:nvSpPr>
        <p:spPr bwMode="auto">
          <a:xfrm>
            <a:off x="1905000" y="6308725"/>
            <a:ext cx="553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2000"/>
              <a:t>Refinery process for high octane base stock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3" descr="white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338455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87" descr="white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338455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61" descr="white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338455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35" descr="white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338455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95076" name="Group 356"/>
          <p:cNvGraphicFramePr>
            <a:graphicFrameLocks noGrp="1"/>
          </p:cNvGraphicFramePr>
          <p:nvPr/>
        </p:nvGraphicFramePr>
        <p:xfrm>
          <a:off x="2768600" y="2219325"/>
          <a:ext cx="3633788" cy="2419350"/>
        </p:xfrm>
        <a:graphic>
          <a:graphicData uri="http://schemas.openxmlformats.org/drawingml/2006/table">
            <a:tbl>
              <a:tblPr/>
              <a:tblGrid>
                <a:gridCol w="3425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9350">
                <a:tc>
                  <a:txBody>
                    <a:bodyPr/>
                    <a:lstStyle/>
                    <a:p>
                      <a:pPr marL="0" marR="0" lvl="0" indent="0" algn="l" defTabSz="96043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91432" marR="91432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95086" name="Group 366"/>
          <p:cNvGraphicFramePr>
            <a:graphicFrameLocks noGrp="1"/>
          </p:cNvGraphicFramePr>
          <p:nvPr/>
        </p:nvGraphicFramePr>
        <p:xfrm>
          <a:off x="152400" y="2441575"/>
          <a:ext cx="4191000" cy="3902076"/>
        </p:xfrm>
        <a:graphic>
          <a:graphicData uri="http://schemas.openxmlformats.org/drawingml/2006/table">
            <a:tbl>
              <a:tblPr/>
              <a:tblGrid>
                <a:gridCol w="147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63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Figure 7.1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Grades of Aviation Gasoline</a:t>
                      </a:r>
                      <a:b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 the United States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  1950s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Today*  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50">
                <a:tc gridSpan="2">
                  <a:txBody>
                    <a:bodyPr/>
                    <a:lstStyle/>
                    <a:p>
                      <a:pPr marL="0" marR="0" lvl="0" indent="0" algn="l" defTabSz="96043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73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  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80/87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80   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91/98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  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100/130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100, 100LL**  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108/135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  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115/145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  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163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* ASTM D 910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** LL = Low Lead. Grade 100LL contains less tetraethyl lead antiknock additive than Grade 100.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7915" name="Rectangle 363"/>
          <p:cNvSpPr>
            <a:spLocks noChangeArrowheads="1"/>
          </p:cNvSpPr>
          <p:nvPr/>
        </p:nvSpPr>
        <p:spPr bwMode="auto">
          <a:xfrm>
            <a:off x="304800" y="1219200"/>
            <a:ext cx="749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38" tIns="47625" rIns="96838" bIns="47625"/>
          <a:lstStyle>
            <a:lvl1pPr marL="342900" indent="-3429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Tiny fraction of aviation fuel market in the U.S.</a:t>
            </a:r>
          </a:p>
        </p:txBody>
      </p:sp>
      <p:sp>
        <p:nvSpPr>
          <p:cNvPr id="37916" name="Rectangle 364"/>
          <p:cNvSpPr>
            <a:spLocks noChangeArrowheads="1"/>
          </p:cNvSpPr>
          <p:nvPr/>
        </p:nvSpPr>
        <p:spPr bwMode="auto">
          <a:xfrm>
            <a:off x="990600" y="152400"/>
            <a:ext cx="716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7625" bIns="47625" anchor="ctr"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3200">
                <a:solidFill>
                  <a:srgbClr val="0D2B88"/>
                </a:solidFill>
              </a:rPr>
              <a:t>Aviation Gasoline Today</a:t>
            </a:r>
          </a:p>
        </p:txBody>
      </p:sp>
      <p:pic>
        <p:nvPicPr>
          <p:cNvPr id="37917" name="Picture 3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 r="9334"/>
          <a:stretch>
            <a:fillRect/>
          </a:stretch>
        </p:blipFill>
        <p:spPr bwMode="auto">
          <a:xfrm>
            <a:off x="4019550" y="2392363"/>
            <a:ext cx="5129213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8" name="Text Box 367"/>
          <p:cNvSpPr txBox="1">
            <a:spLocks noChangeArrowheads="1"/>
          </p:cNvSpPr>
          <p:nvPr/>
        </p:nvSpPr>
        <p:spPr bwMode="auto">
          <a:xfrm>
            <a:off x="1752600" y="6324600"/>
            <a:ext cx="757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200" b="0"/>
              <a:t>Chevron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Fuels and the Air Force Museum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066800"/>
            <a:ext cx="4184650" cy="5257800"/>
          </a:xfrm>
        </p:spPr>
        <p:txBody>
          <a:bodyPr/>
          <a:lstStyle/>
          <a:p>
            <a:pPr eaLnBrk="1" hangingPunct="1"/>
            <a:r>
              <a:rPr lang="en-US" altLang="en-US" sz="2000"/>
              <a:t>Read the “fine print”!</a:t>
            </a:r>
          </a:p>
          <a:p>
            <a:pPr eaLnBrk="1" hangingPunct="1"/>
            <a:r>
              <a:rPr lang="en-US" altLang="en-US" sz="2000"/>
              <a:t>Octane number req’ts range from 91 (BT-9) to 100 to 115/145 (many aircraft)</a:t>
            </a:r>
          </a:p>
          <a:p>
            <a:pPr eaLnBrk="1" hangingPunct="1"/>
            <a:r>
              <a:rPr lang="en-US" altLang="en-US" sz="2000"/>
              <a:t>Several aircraft labeled “suitable for aromatics” (high octane)</a:t>
            </a:r>
          </a:p>
        </p:txBody>
      </p:sp>
      <p:pic>
        <p:nvPicPr>
          <p:cNvPr id="38916" name="Picture 4" descr="P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681413"/>
            <a:ext cx="44719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1852613" y="4889500"/>
            <a:ext cx="990600" cy="3810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 b="0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852613" y="3898900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0">
                <a:solidFill>
                  <a:schemeClr val="bg1"/>
                </a:solidFill>
              </a:rPr>
              <a:t>The “fine print”</a:t>
            </a: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H="1">
            <a:off x="2462213" y="4279900"/>
            <a:ext cx="2286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20" name="Picture 12" descr="DSC00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140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5" descr="DSC002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7163" y="4419600"/>
            <a:ext cx="3144837" cy="2359025"/>
          </a:xfr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Fine Print</a:t>
            </a:r>
          </a:p>
        </p:txBody>
      </p:sp>
      <p:pic>
        <p:nvPicPr>
          <p:cNvPr id="39939" name="Picture 22" descr="DSC002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514600"/>
            <a:ext cx="4184650" cy="3138488"/>
          </a:xfrm>
          <a:noFill/>
        </p:spPr>
      </p:pic>
      <p:pic>
        <p:nvPicPr>
          <p:cNvPr id="39940" name="Picture 25" descr="DSC002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514600"/>
            <a:ext cx="4184650" cy="3138488"/>
          </a:xfrm>
          <a:noFill/>
        </p:spPr>
      </p:pic>
      <p:sp>
        <p:nvSpPr>
          <p:cNvPr id="39941" name="Text Box 27"/>
          <p:cNvSpPr txBox="1">
            <a:spLocks noChangeArrowheads="1"/>
          </p:cNvSpPr>
          <p:nvPr/>
        </p:nvSpPr>
        <p:spPr bwMode="auto">
          <a:xfrm>
            <a:off x="1143000" y="1524000"/>
            <a:ext cx="586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</a:pPr>
            <a:r>
              <a:rPr lang="en-US" altLang="en-US"/>
              <a:t> 100 octane fuel first common marking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Fine Print (cont.)</a:t>
            </a:r>
          </a:p>
        </p:txBody>
      </p:sp>
      <p:pic>
        <p:nvPicPr>
          <p:cNvPr id="40963" name="Picture 4" descr="DSC002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3" t="21176" r="15883" b="21176"/>
          <a:stretch>
            <a:fillRect/>
          </a:stretch>
        </p:blipFill>
        <p:spPr>
          <a:xfrm>
            <a:off x="1447800" y="2168525"/>
            <a:ext cx="7038975" cy="4460875"/>
          </a:xfrm>
          <a:noFill/>
        </p:spPr>
      </p:pic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898525" y="1203325"/>
            <a:ext cx="7254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</a:pPr>
            <a:r>
              <a:rPr lang="en-US" altLang="en-US"/>
              <a:t> Specification evolved to include lean (cruise) and rich (take-off) octane requirements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Fine Print (cont.)</a:t>
            </a:r>
          </a:p>
        </p:txBody>
      </p:sp>
      <p:pic>
        <p:nvPicPr>
          <p:cNvPr id="41987" name="Picture 4" descr="DSC002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5"/>
          <a:stretch>
            <a:fillRect/>
          </a:stretch>
        </p:blipFill>
        <p:spPr>
          <a:xfrm>
            <a:off x="1111250" y="2066925"/>
            <a:ext cx="7010400" cy="4638675"/>
          </a:xfrm>
          <a:noFill/>
        </p:spPr>
      </p:pic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669925" y="1295400"/>
            <a:ext cx="7466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</a:pPr>
            <a:r>
              <a:rPr lang="en-US" altLang="en-US"/>
              <a:t> Addition of aromatics to increase octane allowed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Fine Print (cont.)</a:t>
            </a:r>
          </a:p>
        </p:txBody>
      </p:sp>
      <p:pic>
        <p:nvPicPr>
          <p:cNvPr id="43011" name="Picture 4" descr="C1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38785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 descr="HU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9" t="31485" r="30161" b="31485"/>
          <a:stretch>
            <a:fillRect/>
          </a:stretch>
        </p:blipFill>
        <p:spPr bwMode="auto">
          <a:xfrm>
            <a:off x="4572000" y="4038600"/>
            <a:ext cx="41846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DSC0019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>
            <a:fillRect/>
          </a:stretch>
        </p:blipFill>
        <p:spPr>
          <a:xfrm>
            <a:off x="381000" y="3797300"/>
            <a:ext cx="4122738" cy="2908300"/>
          </a:xfrm>
          <a:noFill/>
        </p:spPr>
      </p:pic>
      <p:sp>
        <p:nvSpPr>
          <p:cNvPr id="43014" name="Text Box 9"/>
          <p:cNvSpPr txBox="1">
            <a:spLocks noChangeArrowheads="1"/>
          </p:cNvSpPr>
          <p:nvPr/>
        </p:nvSpPr>
        <p:spPr bwMode="auto">
          <a:xfrm>
            <a:off x="457200" y="1066800"/>
            <a:ext cx="367347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</a:pPr>
            <a:r>
              <a:rPr lang="en-US" altLang="en-US"/>
              <a:t> 115/145 octane was the highest performance specification</a:t>
            </a:r>
          </a:p>
          <a:p>
            <a:pPr eaLnBrk="1" hangingPunct="1">
              <a:spcBef>
                <a:spcPct val="20000"/>
              </a:spcBef>
              <a:buSzTx/>
            </a:pPr>
            <a:r>
              <a:rPr lang="en-US" altLang="en-US"/>
              <a:t> Various dyes used to distinguish grades of fuel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Background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Transportation fuels and power generation are the big players in the U.S. energy (and CO</a:t>
            </a:r>
            <a:r>
              <a:rPr lang="en-US" altLang="en-US" baseline="-25000"/>
              <a:t>2</a:t>
            </a:r>
            <a:r>
              <a:rPr lang="en-US" altLang="en-US"/>
              <a:t>) picture</a:t>
            </a:r>
          </a:p>
          <a:p>
            <a:r>
              <a:rPr lang="en-US" altLang="en-US"/>
              <a:t>Petroleum is predominantly used to make transportation fuels currently</a:t>
            </a:r>
          </a:p>
          <a:p>
            <a:r>
              <a:rPr lang="en-US" altLang="en-US"/>
              <a:t>Sustainable (non-fossil) aviation fuels are becoming available slowly</a:t>
            </a:r>
          </a:p>
          <a:p>
            <a:r>
              <a:rPr lang="en-US" altLang="en-US"/>
              <a:t>The history of (military) aviation fuel development may offer some guidance about accelerating this transition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Advent of the Gas Turbine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Gas turbines can operate with a wide variety of fuels</a:t>
            </a:r>
          </a:p>
          <a:p>
            <a:pPr eaLnBrk="1" hangingPunct="1"/>
            <a:r>
              <a:rPr lang="en-US" altLang="en-US"/>
              <a:t>In late 40s/early 50s, specifications for “jet propellant” traded off availability (cost), freeze point, and volatility: JP-1, JP-2, JP-3 not satisfactory</a:t>
            </a:r>
          </a:p>
          <a:p>
            <a:pPr eaLnBrk="1" hangingPunct="1"/>
            <a:r>
              <a:rPr lang="en-US" altLang="en-US"/>
              <a:t>JP-4 was a mix of gasoline-range and kerosene – became primary military fuel from mid 1950s to 1980s</a:t>
            </a:r>
          </a:p>
          <a:p>
            <a:pPr eaLnBrk="1" hangingPunct="1"/>
            <a:r>
              <a:rPr lang="en-US" altLang="en-US"/>
              <a:t>Commercial and Navy jet fuels were kerosenes for fire safety reasons (Jet A/Jet A-1/JP-5)</a:t>
            </a:r>
          </a:p>
          <a:p>
            <a:pPr eaLnBrk="1" hangingPunct="1"/>
            <a:r>
              <a:rPr lang="en-US" altLang="en-US"/>
              <a:t>USAF switched to kerosene jet fuel in 1980s (JP-8)</a:t>
            </a:r>
          </a:p>
          <a:p>
            <a:pPr eaLnBrk="1" hangingPunct="1"/>
            <a:r>
              <a:rPr lang="en-US" altLang="en-US"/>
              <a:t>USAF switched to commercial jet fuel in 2014 (Jet A + additives = “F-24”)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Aviation Fuel Changes</a:t>
            </a:r>
          </a:p>
        </p:txBody>
      </p:sp>
      <p:pic>
        <p:nvPicPr>
          <p:cNvPr id="460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/>
          <a:stretch>
            <a:fillRect/>
          </a:stretch>
        </p:blipFill>
        <p:spPr>
          <a:xfrm>
            <a:off x="1752600" y="2260600"/>
            <a:ext cx="6858000" cy="4673600"/>
          </a:xfrm>
          <a:noFill/>
        </p:spPr>
      </p:pic>
      <p:sp>
        <p:nvSpPr>
          <p:cNvPr id="46084" name="Rectangle 8"/>
          <p:cNvSpPr>
            <a:spLocks noChangeArrowheads="1"/>
          </p:cNvSpPr>
          <p:nvPr/>
        </p:nvSpPr>
        <p:spPr bwMode="auto">
          <a:xfrm>
            <a:off x="355600" y="1371600"/>
            <a:ext cx="85217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38" tIns="47625" rIns="96838" bIns="47625"/>
          <a:lstStyle>
            <a:lvl1pPr marL="342900" indent="-3429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First commercial jet airliner in 1959</a:t>
            </a:r>
          </a:p>
          <a:p>
            <a:pPr eaLnBrk="1" hangingPunct="1"/>
            <a:r>
              <a:rPr lang="en-US" altLang="en-US"/>
              <a:t>Current usage is roughly 10% military, 90% commercial in U.S.</a:t>
            </a:r>
          </a:p>
        </p:txBody>
      </p:sp>
      <p:sp>
        <p:nvSpPr>
          <p:cNvPr id="46085" name="Rectangle 9"/>
          <p:cNvSpPr>
            <a:spLocks noChangeArrowheads="1"/>
          </p:cNvSpPr>
          <p:nvPr/>
        </p:nvSpPr>
        <p:spPr bwMode="auto">
          <a:xfrm>
            <a:off x="3232150" y="5930900"/>
            <a:ext cx="328613" cy="325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46086" name="Rectangle 11"/>
          <p:cNvSpPr>
            <a:spLocks noChangeArrowheads="1"/>
          </p:cNvSpPr>
          <p:nvPr/>
        </p:nvSpPr>
        <p:spPr bwMode="auto">
          <a:xfrm>
            <a:off x="4146550" y="5854700"/>
            <a:ext cx="328613" cy="401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46087" name="Rectangle 12"/>
          <p:cNvSpPr>
            <a:spLocks noChangeArrowheads="1"/>
          </p:cNvSpPr>
          <p:nvPr/>
        </p:nvSpPr>
        <p:spPr bwMode="auto">
          <a:xfrm>
            <a:off x="5060950" y="6083300"/>
            <a:ext cx="328613" cy="17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5939" name="Group 195"/>
          <p:cNvGraphicFramePr>
            <a:graphicFrameLocks noGrp="1"/>
          </p:cNvGraphicFramePr>
          <p:nvPr/>
        </p:nvGraphicFramePr>
        <p:xfrm>
          <a:off x="0" y="1371600"/>
          <a:ext cx="8991600" cy="5145104"/>
        </p:xfrm>
        <a:graphic>
          <a:graphicData uri="http://schemas.openxmlformats.org/drawingml/2006/table">
            <a:tbl>
              <a:tblPr/>
              <a:tblGrid>
                <a:gridCol w="1052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6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99980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Figure 3.1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U.S. Military Jet Fuels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  Fuel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Year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Introduced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Type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RVP, psi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Freeze Point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ºC max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Flash Point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ºC min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Comments  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43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43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43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43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43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43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JP-1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kerosene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 60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obsolete  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JP-2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1945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wide-cut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= 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 60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obsolete  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JP-3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wide-cut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5 - 7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 60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obsolete  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JP-4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1951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wide-cut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2 - 3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 72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U.S. Air Force fuel  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JP-5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1952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kerosene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 46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U.S. Navy fuel  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JP-6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1956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kerosene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 54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XB-70 program, obsolete  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JPTS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1956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kerosene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 53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Higher thermal stability  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JP-7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1960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kerosene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 43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Lower volatility, higher thermal stability   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JP-8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1979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kerosene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 47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U.S. Air Force fuel  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00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JP-8+100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1998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kerosene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 47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U.S. Air Force fuel containing an additive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that provides improved thermal stability  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787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JP stands for Jet Propulsion.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7193" name="Picture 13" descr="white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4653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94" name="Text Box 196"/>
          <p:cNvSpPr txBox="1">
            <a:spLocks noChangeArrowheads="1"/>
          </p:cNvSpPr>
          <p:nvPr/>
        </p:nvSpPr>
        <p:spPr bwMode="auto">
          <a:xfrm>
            <a:off x="3946525" y="6488113"/>
            <a:ext cx="854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400" b="0"/>
              <a:t>Chevron</a:t>
            </a:r>
          </a:p>
        </p:txBody>
      </p:sp>
      <p:sp>
        <p:nvSpPr>
          <p:cNvPr id="47195" name="Rectangle 197"/>
          <p:cNvSpPr>
            <a:spLocks noChangeArrowheads="1"/>
          </p:cNvSpPr>
          <p:nvPr/>
        </p:nvSpPr>
        <p:spPr bwMode="auto">
          <a:xfrm>
            <a:off x="990600" y="152400"/>
            <a:ext cx="716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7625" bIns="47625" anchor="ctr"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3200">
                <a:solidFill>
                  <a:srgbClr val="0D2B88"/>
                </a:solidFill>
              </a:rPr>
              <a:t>Military Gas Turbine Fuels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Fine Print</a:t>
            </a:r>
          </a:p>
        </p:txBody>
      </p:sp>
      <p:pic>
        <p:nvPicPr>
          <p:cNvPr id="48131" name="Picture 7" descr="C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4332288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8" descr="F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48200"/>
            <a:ext cx="38115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1" descr="P80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1295400"/>
            <a:ext cx="5457825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13"/>
          <p:cNvSpPr txBox="1">
            <a:spLocks noChangeArrowheads="1"/>
          </p:cNvSpPr>
          <p:nvPr/>
        </p:nvSpPr>
        <p:spPr bwMode="auto">
          <a:xfrm>
            <a:off x="990600" y="2220913"/>
            <a:ext cx="1411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2000"/>
              <a:t>P-80: JP-1</a:t>
            </a:r>
          </a:p>
        </p:txBody>
      </p:sp>
      <p:sp>
        <p:nvSpPr>
          <p:cNvPr id="48135" name="Text Box 14"/>
          <p:cNvSpPr txBox="1">
            <a:spLocks noChangeArrowheads="1"/>
          </p:cNvSpPr>
          <p:nvPr/>
        </p:nvSpPr>
        <p:spPr bwMode="auto">
          <a:xfrm>
            <a:off x="838200" y="3886200"/>
            <a:ext cx="345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2000"/>
              <a:t>C-133, B-52, B-58 etc.: JP-4</a:t>
            </a:r>
          </a:p>
        </p:txBody>
      </p:sp>
      <p:sp>
        <p:nvSpPr>
          <p:cNvPr id="48136" name="Text Box 15"/>
          <p:cNvSpPr txBox="1">
            <a:spLocks noChangeArrowheads="1"/>
          </p:cNvSpPr>
          <p:nvPr/>
        </p:nvSpPr>
        <p:spPr bwMode="auto">
          <a:xfrm>
            <a:off x="5029200" y="4114800"/>
            <a:ext cx="3386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2000"/>
              <a:t>1980s planes: JP-4 or JP-8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Fine Print (cont.)</a:t>
            </a:r>
          </a:p>
        </p:txBody>
      </p:sp>
      <p:pic>
        <p:nvPicPr>
          <p:cNvPr id="49155" name="Picture 4" descr="DSC0019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0" y="2430463"/>
            <a:ext cx="4184650" cy="3138487"/>
          </a:xfrm>
          <a:noFill/>
        </p:spPr>
      </p:pic>
      <p:pic>
        <p:nvPicPr>
          <p:cNvPr id="49156" name="Picture 7" descr="DSC0019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2650" y="2430463"/>
            <a:ext cx="4184650" cy="3138487"/>
          </a:xfr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91"/>
          <p:cNvSpPr txBox="1">
            <a:spLocks noChangeArrowheads="1"/>
          </p:cNvSpPr>
          <p:nvPr/>
        </p:nvSpPr>
        <p:spPr bwMode="auto">
          <a:xfrm>
            <a:off x="1292225" y="3044825"/>
            <a:ext cx="1311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800" b="0"/>
              <a:t>Jet A-1</a:t>
            </a:r>
          </a:p>
        </p:txBody>
      </p:sp>
      <p:sp>
        <p:nvSpPr>
          <p:cNvPr id="50179" name="Line 92"/>
          <p:cNvSpPr>
            <a:spLocks noChangeShapeType="1"/>
          </p:cNvSpPr>
          <p:nvPr/>
        </p:nvSpPr>
        <p:spPr bwMode="auto">
          <a:xfrm>
            <a:off x="2603500" y="3348038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Text Box 93"/>
          <p:cNvSpPr txBox="1">
            <a:spLocks noChangeArrowheads="1"/>
          </p:cNvSpPr>
          <p:nvPr/>
        </p:nvSpPr>
        <p:spPr bwMode="auto">
          <a:xfrm>
            <a:off x="1549400" y="1973263"/>
            <a:ext cx="1597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</a:rPr>
              <a:t>FSII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000" b="0">
                <a:solidFill>
                  <a:srgbClr val="FF0000"/>
                </a:solidFill>
              </a:rPr>
              <a:t>fuel system icing inhibitor</a:t>
            </a:r>
            <a:endParaRPr lang="en-US" altLang="en-US" sz="2000" b="0">
              <a:solidFill>
                <a:srgbClr val="FF0000"/>
              </a:solidFill>
            </a:endParaRPr>
          </a:p>
        </p:txBody>
      </p:sp>
      <p:sp>
        <p:nvSpPr>
          <p:cNvPr id="50181" name="Text Box 94"/>
          <p:cNvSpPr txBox="1">
            <a:spLocks noChangeArrowheads="1"/>
          </p:cNvSpPr>
          <p:nvPr/>
        </p:nvSpPr>
        <p:spPr bwMode="auto">
          <a:xfrm>
            <a:off x="1460500" y="3954463"/>
            <a:ext cx="1217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</a:rPr>
              <a:t>CI/LI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000" b="0">
                <a:solidFill>
                  <a:srgbClr val="FF0000"/>
                </a:solidFill>
              </a:rPr>
              <a:t>corrosion inhibitor/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000" b="0">
                <a:solidFill>
                  <a:srgbClr val="FF0000"/>
                </a:solidFill>
              </a:rPr>
              <a:t>lubricity improver</a:t>
            </a:r>
          </a:p>
        </p:txBody>
      </p:sp>
      <p:sp>
        <p:nvSpPr>
          <p:cNvPr id="50182" name="Text Box 95"/>
          <p:cNvSpPr txBox="1">
            <a:spLocks noChangeArrowheads="1"/>
          </p:cNvSpPr>
          <p:nvPr/>
        </p:nvSpPr>
        <p:spPr bwMode="auto">
          <a:xfrm>
            <a:off x="2816225" y="4030663"/>
            <a:ext cx="11953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</a:rPr>
              <a:t>ASA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000" b="0">
                <a:solidFill>
                  <a:srgbClr val="FF0000"/>
                </a:solidFill>
              </a:rPr>
              <a:t>anti-static additive</a:t>
            </a:r>
          </a:p>
        </p:txBody>
      </p:sp>
      <p:sp>
        <p:nvSpPr>
          <p:cNvPr id="50183" name="Line 96"/>
          <p:cNvSpPr>
            <a:spLocks noChangeShapeType="1"/>
          </p:cNvSpPr>
          <p:nvPr/>
        </p:nvSpPr>
        <p:spPr bwMode="auto">
          <a:xfrm flipV="1">
            <a:off x="2222500" y="3360738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97"/>
          <p:cNvSpPr>
            <a:spLocks noChangeShapeType="1"/>
          </p:cNvSpPr>
          <p:nvPr/>
        </p:nvSpPr>
        <p:spPr bwMode="auto">
          <a:xfrm flipH="1" flipV="1">
            <a:off x="3060700" y="3360738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Line 98"/>
          <p:cNvSpPr>
            <a:spLocks noChangeShapeType="1"/>
          </p:cNvSpPr>
          <p:nvPr/>
        </p:nvSpPr>
        <p:spPr bwMode="auto">
          <a:xfrm>
            <a:off x="2374900" y="2506663"/>
            <a:ext cx="609600" cy="777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Text Box 99"/>
          <p:cNvSpPr txBox="1">
            <a:spLocks noChangeArrowheads="1"/>
          </p:cNvSpPr>
          <p:nvPr/>
        </p:nvSpPr>
        <p:spPr bwMode="auto">
          <a:xfrm>
            <a:off x="3670300" y="3081338"/>
            <a:ext cx="915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800" b="0"/>
              <a:t>JP-8</a:t>
            </a:r>
          </a:p>
        </p:txBody>
      </p:sp>
      <p:sp>
        <p:nvSpPr>
          <p:cNvPr id="50187" name="Text Box 100"/>
          <p:cNvSpPr txBox="1">
            <a:spLocks noChangeArrowheads="1"/>
          </p:cNvSpPr>
          <p:nvPr/>
        </p:nvSpPr>
        <p:spPr bwMode="auto">
          <a:xfrm>
            <a:off x="6448425" y="3108325"/>
            <a:ext cx="1719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800" b="0"/>
              <a:t>JP-8+100</a:t>
            </a:r>
          </a:p>
        </p:txBody>
      </p:sp>
      <p:sp>
        <p:nvSpPr>
          <p:cNvPr id="50188" name="Line 101"/>
          <p:cNvSpPr>
            <a:spLocks noChangeShapeType="1"/>
          </p:cNvSpPr>
          <p:nvPr/>
        </p:nvSpPr>
        <p:spPr bwMode="auto">
          <a:xfrm>
            <a:off x="4584700" y="3360738"/>
            <a:ext cx="1954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Text Box 102"/>
          <p:cNvSpPr txBox="1">
            <a:spLocks noChangeArrowheads="1"/>
          </p:cNvSpPr>
          <p:nvPr/>
        </p:nvSpPr>
        <p:spPr bwMode="auto">
          <a:xfrm>
            <a:off x="4367213" y="4246563"/>
            <a:ext cx="8366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</a:rPr>
              <a:t>AO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000" b="0">
                <a:solidFill>
                  <a:srgbClr val="FF0000"/>
                </a:solidFill>
              </a:rPr>
              <a:t>anti-oxidant</a:t>
            </a:r>
          </a:p>
        </p:txBody>
      </p:sp>
      <p:sp>
        <p:nvSpPr>
          <p:cNvPr id="50190" name="Text Box 103"/>
          <p:cNvSpPr txBox="1">
            <a:spLocks noChangeArrowheads="1"/>
          </p:cNvSpPr>
          <p:nvPr/>
        </p:nvSpPr>
        <p:spPr bwMode="auto">
          <a:xfrm>
            <a:off x="5662613" y="4792663"/>
            <a:ext cx="11461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</a:rPr>
              <a:t>MDA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000" b="0">
                <a:solidFill>
                  <a:srgbClr val="FF0000"/>
                </a:solidFill>
              </a:rPr>
              <a:t>metal deactivator</a:t>
            </a:r>
          </a:p>
        </p:txBody>
      </p:sp>
      <p:sp>
        <p:nvSpPr>
          <p:cNvPr id="50191" name="Text Box 104"/>
          <p:cNvSpPr txBox="1">
            <a:spLocks noChangeArrowheads="1"/>
          </p:cNvSpPr>
          <p:nvPr/>
        </p:nvSpPr>
        <p:spPr bwMode="auto">
          <a:xfrm>
            <a:off x="5041900" y="2125663"/>
            <a:ext cx="1355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</a:rPr>
              <a:t>dispersant</a:t>
            </a:r>
            <a:endParaRPr lang="en-US" altLang="en-US" sz="1000" b="0">
              <a:solidFill>
                <a:srgbClr val="FF0000"/>
              </a:solidFill>
            </a:endParaRPr>
          </a:p>
        </p:txBody>
      </p:sp>
      <p:sp>
        <p:nvSpPr>
          <p:cNvPr id="50192" name="Line 105"/>
          <p:cNvSpPr>
            <a:spLocks noChangeShapeType="1"/>
          </p:cNvSpPr>
          <p:nvPr/>
        </p:nvSpPr>
        <p:spPr bwMode="auto">
          <a:xfrm flipH="1">
            <a:off x="5526088" y="2582863"/>
            <a:ext cx="49212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Line 106"/>
          <p:cNvSpPr>
            <a:spLocks noChangeShapeType="1"/>
          </p:cNvSpPr>
          <p:nvPr/>
        </p:nvSpPr>
        <p:spPr bwMode="auto">
          <a:xfrm flipV="1">
            <a:off x="4830763" y="3360738"/>
            <a:ext cx="152400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4" name="Line 107"/>
          <p:cNvSpPr>
            <a:spLocks noChangeShapeType="1"/>
          </p:cNvSpPr>
          <p:nvPr/>
        </p:nvSpPr>
        <p:spPr bwMode="auto">
          <a:xfrm flipH="1" flipV="1">
            <a:off x="5911850" y="3400425"/>
            <a:ext cx="273050" cy="139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5" name="Text Box 108"/>
          <p:cNvSpPr txBox="1">
            <a:spLocks noChangeArrowheads="1"/>
          </p:cNvSpPr>
          <p:nvPr/>
        </p:nvSpPr>
        <p:spPr bwMode="auto">
          <a:xfrm>
            <a:off x="4127500" y="1616075"/>
            <a:ext cx="142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b="0"/>
              <a:t>-(CH</a:t>
            </a:r>
            <a:r>
              <a:rPr lang="en-US" altLang="en-US" sz="1400" b="0" baseline="-25000"/>
              <a:t>2</a:t>
            </a:r>
            <a:r>
              <a:rPr lang="en-US" altLang="en-US" sz="1400" b="0"/>
              <a:t>-C=CH)</a:t>
            </a:r>
            <a:r>
              <a:rPr lang="en-US" altLang="en-US" sz="1400" b="0" baseline="-25000"/>
              <a:t>~20</a:t>
            </a:r>
            <a:endParaRPr lang="en-US" altLang="en-US" sz="1400" b="0"/>
          </a:p>
        </p:txBody>
      </p:sp>
      <p:sp>
        <p:nvSpPr>
          <p:cNvPr id="50196" name="Rectangle 109"/>
          <p:cNvSpPr>
            <a:spLocks noChangeArrowheads="1"/>
          </p:cNvSpPr>
          <p:nvPr/>
        </p:nvSpPr>
        <p:spPr bwMode="auto">
          <a:xfrm>
            <a:off x="4600575" y="1300163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b="0"/>
              <a:t>CH</a:t>
            </a:r>
            <a:r>
              <a:rPr lang="en-US" altLang="en-US" sz="1400" b="0" baseline="-25000"/>
              <a:t>3</a:t>
            </a:r>
          </a:p>
        </p:txBody>
      </p:sp>
      <p:sp>
        <p:nvSpPr>
          <p:cNvPr id="50197" name="Line 110"/>
          <p:cNvSpPr>
            <a:spLocks noChangeShapeType="1"/>
          </p:cNvSpPr>
          <p:nvPr/>
        </p:nvSpPr>
        <p:spPr bwMode="auto">
          <a:xfrm>
            <a:off x="4752975" y="1579563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8" name="Rectangle 111"/>
          <p:cNvSpPr>
            <a:spLocks noChangeArrowheads="1"/>
          </p:cNvSpPr>
          <p:nvPr/>
        </p:nvSpPr>
        <p:spPr bwMode="auto">
          <a:xfrm>
            <a:off x="5956300" y="1592263"/>
            <a:ext cx="1463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b="0"/>
              <a:t>( -OH, =O, etc.)</a:t>
            </a:r>
            <a:r>
              <a:rPr lang="en-US" altLang="en-US" sz="1400" b="0" baseline="-25000"/>
              <a:t>n</a:t>
            </a:r>
          </a:p>
        </p:txBody>
      </p:sp>
      <p:sp>
        <p:nvSpPr>
          <p:cNvPr id="50199" name="Rectangle 112"/>
          <p:cNvSpPr>
            <a:spLocks noChangeArrowheads="1"/>
          </p:cNvSpPr>
          <p:nvPr/>
        </p:nvSpPr>
        <p:spPr bwMode="auto">
          <a:xfrm>
            <a:off x="1155700" y="1592263"/>
            <a:ext cx="233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b="0"/>
              <a:t>HOCH</a:t>
            </a:r>
            <a:r>
              <a:rPr lang="en-US" altLang="en-US" sz="1400" b="0" baseline="-25000"/>
              <a:t>2</a:t>
            </a:r>
            <a:r>
              <a:rPr lang="en-US" altLang="en-US" sz="1400" b="0"/>
              <a:t>CH</a:t>
            </a:r>
            <a:r>
              <a:rPr lang="en-US" altLang="en-US" sz="1400" b="0" baseline="-25000"/>
              <a:t>2</a:t>
            </a:r>
            <a:r>
              <a:rPr lang="en-US" altLang="en-US" sz="1400" b="0"/>
              <a:t>OCH</a:t>
            </a:r>
            <a:r>
              <a:rPr lang="en-US" altLang="en-US" sz="1400" b="0" baseline="-25000"/>
              <a:t>2</a:t>
            </a:r>
            <a:r>
              <a:rPr lang="en-US" altLang="en-US" sz="1400" b="0"/>
              <a:t>CH</a:t>
            </a:r>
            <a:r>
              <a:rPr lang="en-US" altLang="en-US" sz="1400" b="0" baseline="-25000"/>
              <a:t>2</a:t>
            </a:r>
            <a:r>
              <a:rPr lang="en-US" altLang="en-US" sz="1400" b="0"/>
              <a:t>OCH</a:t>
            </a:r>
            <a:r>
              <a:rPr lang="en-US" altLang="en-US" sz="1400" b="0" baseline="-25000"/>
              <a:t>3</a:t>
            </a:r>
          </a:p>
        </p:txBody>
      </p:sp>
      <p:sp>
        <p:nvSpPr>
          <p:cNvPr id="50200" name="AutoShape 113"/>
          <p:cNvSpPr>
            <a:spLocks noChangeArrowheads="1"/>
          </p:cNvSpPr>
          <p:nvPr/>
        </p:nvSpPr>
        <p:spPr bwMode="auto">
          <a:xfrm>
            <a:off x="7226300" y="5713413"/>
            <a:ext cx="457200" cy="395287"/>
          </a:xfrm>
          <a:prstGeom prst="hexagon">
            <a:avLst>
              <a:gd name="adj" fmla="val 2891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50201" name="AutoShape 114"/>
          <p:cNvSpPr>
            <a:spLocks noChangeArrowheads="1"/>
          </p:cNvSpPr>
          <p:nvPr/>
        </p:nvSpPr>
        <p:spPr bwMode="auto">
          <a:xfrm>
            <a:off x="5727700" y="5707063"/>
            <a:ext cx="457200" cy="395287"/>
          </a:xfrm>
          <a:prstGeom prst="hexagon">
            <a:avLst>
              <a:gd name="adj" fmla="val 2891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50202" name="Line 115"/>
          <p:cNvSpPr>
            <a:spLocks noChangeShapeType="1"/>
          </p:cNvSpPr>
          <p:nvPr/>
        </p:nvSpPr>
        <p:spPr bwMode="auto">
          <a:xfrm>
            <a:off x="6184900" y="58975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3" name="Line 116"/>
          <p:cNvSpPr>
            <a:spLocks noChangeShapeType="1"/>
          </p:cNvSpPr>
          <p:nvPr/>
        </p:nvSpPr>
        <p:spPr bwMode="auto">
          <a:xfrm>
            <a:off x="7080250" y="58975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4" name="Rectangle 117"/>
          <p:cNvSpPr>
            <a:spLocks noChangeArrowheads="1"/>
          </p:cNvSpPr>
          <p:nvPr/>
        </p:nvSpPr>
        <p:spPr bwMode="auto">
          <a:xfrm>
            <a:off x="6248400" y="5738813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b="0"/>
              <a:t>OH</a:t>
            </a:r>
            <a:endParaRPr lang="en-US" altLang="en-US" sz="1400" b="0" baseline="-25000"/>
          </a:p>
        </p:txBody>
      </p:sp>
      <p:sp>
        <p:nvSpPr>
          <p:cNvPr id="50205" name="Line 118"/>
          <p:cNvSpPr>
            <a:spLocks noChangeShapeType="1"/>
          </p:cNvSpPr>
          <p:nvPr/>
        </p:nvSpPr>
        <p:spPr bwMode="auto">
          <a:xfrm flipV="1">
            <a:off x="6064250" y="5619750"/>
            <a:ext cx="152400" cy="87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6" name="Line 119"/>
          <p:cNvSpPr>
            <a:spLocks noChangeShapeType="1"/>
          </p:cNvSpPr>
          <p:nvPr/>
        </p:nvSpPr>
        <p:spPr bwMode="auto">
          <a:xfrm>
            <a:off x="6216650" y="5618163"/>
            <a:ext cx="152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7" name="Rectangle 120"/>
          <p:cNvSpPr>
            <a:spLocks noChangeArrowheads="1"/>
          </p:cNvSpPr>
          <p:nvPr/>
        </p:nvSpPr>
        <p:spPr bwMode="auto">
          <a:xfrm>
            <a:off x="6292850" y="5472113"/>
            <a:ext cx="312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b="0"/>
              <a:t>N</a:t>
            </a:r>
            <a:endParaRPr lang="en-US" altLang="en-US" sz="1400" b="0" baseline="-25000"/>
          </a:p>
        </p:txBody>
      </p:sp>
      <p:sp>
        <p:nvSpPr>
          <p:cNvPr id="50208" name="Line 121"/>
          <p:cNvSpPr>
            <a:spLocks noChangeShapeType="1"/>
          </p:cNvSpPr>
          <p:nvPr/>
        </p:nvSpPr>
        <p:spPr bwMode="auto">
          <a:xfrm flipV="1">
            <a:off x="6508750" y="5453063"/>
            <a:ext cx="152400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9" name="Line 122"/>
          <p:cNvSpPr>
            <a:spLocks noChangeShapeType="1"/>
          </p:cNvSpPr>
          <p:nvPr/>
        </p:nvSpPr>
        <p:spPr bwMode="auto">
          <a:xfrm>
            <a:off x="6661150" y="54467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0" name="Line 123"/>
          <p:cNvSpPr>
            <a:spLocks noChangeShapeType="1"/>
          </p:cNvSpPr>
          <p:nvPr/>
        </p:nvSpPr>
        <p:spPr bwMode="auto">
          <a:xfrm flipV="1">
            <a:off x="6794500" y="5357813"/>
            <a:ext cx="152400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1" name="Rectangle 124"/>
          <p:cNvSpPr>
            <a:spLocks noChangeArrowheads="1"/>
          </p:cNvSpPr>
          <p:nvPr/>
        </p:nvSpPr>
        <p:spPr bwMode="auto">
          <a:xfrm>
            <a:off x="6870700" y="5173663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b="0"/>
              <a:t>CH</a:t>
            </a:r>
            <a:r>
              <a:rPr lang="en-US" altLang="en-US" sz="1400" b="0" baseline="-25000"/>
              <a:t>3</a:t>
            </a:r>
          </a:p>
        </p:txBody>
      </p:sp>
      <p:sp>
        <p:nvSpPr>
          <p:cNvPr id="50212" name="Line 125"/>
          <p:cNvSpPr>
            <a:spLocks noChangeShapeType="1"/>
          </p:cNvSpPr>
          <p:nvPr/>
        </p:nvSpPr>
        <p:spPr bwMode="auto">
          <a:xfrm>
            <a:off x="6794500" y="54403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3" name="Rectangle 126"/>
          <p:cNvSpPr>
            <a:spLocks noChangeArrowheads="1"/>
          </p:cNvSpPr>
          <p:nvPr/>
        </p:nvSpPr>
        <p:spPr bwMode="auto">
          <a:xfrm>
            <a:off x="6862763" y="5478463"/>
            <a:ext cx="312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b="0"/>
              <a:t>N</a:t>
            </a:r>
            <a:endParaRPr lang="en-US" altLang="en-US" sz="1400" b="0" baseline="-25000"/>
          </a:p>
        </p:txBody>
      </p:sp>
      <p:sp>
        <p:nvSpPr>
          <p:cNvPr id="50214" name="Line 127"/>
          <p:cNvSpPr>
            <a:spLocks noChangeShapeType="1"/>
          </p:cNvSpPr>
          <p:nvPr/>
        </p:nvSpPr>
        <p:spPr bwMode="auto">
          <a:xfrm>
            <a:off x="7080250" y="5630863"/>
            <a:ext cx="152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5" name="Line 128"/>
          <p:cNvSpPr>
            <a:spLocks noChangeShapeType="1"/>
          </p:cNvSpPr>
          <p:nvPr/>
        </p:nvSpPr>
        <p:spPr bwMode="auto">
          <a:xfrm>
            <a:off x="7251700" y="5630863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6" name="Rectangle 129"/>
          <p:cNvSpPr>
            <a:spLocks noChangeArrowheads="1"/>
          </p:cNvSpPr>
          <p:nvPr/>
        </p:nvSpPr>
        <p:spPr bwMode="auto">
          <a:xfrm>
            <a:off x="6705600" y="5751513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b="0"/>
              <a:t>HO</a:t>
            </a:r>
            <a:endParaRPr lang="en-US" altLang="en-US" sz="1400" b="0" baseline="-25000"/>
          </a:p>
        </p:txBody>
      </p:sp>
      <p:sp>
        <p:nvSpPr>
          <p:cNvPr id="50217" name="Line 130"/>
          <p:cNvSpPr>
            <a:spLocks noChangeShapeType="1"/>
          </p:cNvSpPr>
          <p:nvPr/>
        </p:nvSpPr>
        <p:spPr bwMode="auto">
          <a:xfrm flipH="1">
            <a:off x="7272338" y="5745163"/>
            <a:ext cx="87312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8" name="Line 131"/>
          <p:cNvSpPr>
            <a:spLocks noChangeShapeType="1"/>
          </p:cNvSpPr>
          <p:nvPr/>
        </p:nvSpPr>
        <p:spPr bwMode="auto">
          <a:xfrm flipH="1">
            <a:off x="5765800" y="5745163"/>
            <a:ext cx="87313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9" name="Line 132"/>
          <p:cNvSpPr>
            <a:spLocks noChangeShapeType="1"/>
          </p:cNvSpPr>
          <p:nvPr/>
        </p:nvSpPr>
        <p:spPr bwMode="auto">
          <a:xfrm>
            <a:off x="5867400" y="6069013"/>
            <a:ext cx="184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0" name="Line 133"/>
          <p:cNvSpPr>
            <a:spLocks noChangeShapeType="1"/>
          </p:cNvSpPr>
          <p:nvPr/>
        </p:nvSpPr>
        <p:spPr bwMode="auto">
          <a:xfrm>
            <a:off x="7359650" y="6075363"/>
            <a:ext cx="184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1" name="Line 134"/>
          <p:cNvSpPr>
            <a:spLocks noChangeShapeType="1"/>
          </p:cNvSpPr>
          <p:nvPr/>
        </p:nvSpPr>
        <p:spPr bwMode="auto">
          <a:xfrm>
            <a:off x="6057900" y="5738813"/>
            <a:ext cx="889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2" name="Line 135"/>
          <p:cNvSpPr>
            <a:spLocks noChangeShapeType="1"/>
          </p:cNvSpPr>
          <p:nvPr/>
        </p:nvSpPr>
        <p:spPr bwMode="auto">
          <a:xfrm>
            <a:off x="7556500" y="5751513"/>
            <a:ext cx="889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3" name="AutoShape 136"/>
          <p:cNvSpPr>
            <a:spLocks noChangeArrowheads="1"/>
          </p:cNvSpPr>
          <p:nvPr/>
        </p:nvSpPr>
        <p:spPr bwMode="auto">
          <a:xfrm>
            <a:off x="4324350" y="5084763"/>
            <a:ext cx="457200" cy="381000"/>
          </a:xfrm>
          <a:prstGeom prst="hexagon">
            <a:avLst>
              <a:gd name="adj" fmla="val 30000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50224" name="Rectangle 137"/>
          <p:cNvSpPr>
            <a:spLocks noChangeArrowheads="1"/>
          </p:cNvSpPr>
          <p:nvPr/>
        </p:nvSpPr>
        <p:spPr bwMode="auto">
          <a:xfrm>
            <a:off x="4806950" y="5116513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b="0"/>
              <a:t>OH</a:t>
            </a:r>
          </a:p>
        </p:txBody>
      </p:sp>
      <p:sp>
        <p:nvSpPr>
          <p:cNvPr id="50225" name="Line 138"/>
          <p:cNvSpPr>
            <a:spLocks noChangeShapeType="1"/>
          </p:cNvSpPr>
          <p:nvPr/>
        </p:nvSpPr>
        <p:spPr bwMode="auto">
          <a:xfrm>
            <a:off x="4794250" y="5268913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6" name="Rectangle 139"/>
          <p:cNvSpPr>
            <a:spLocks noChangeArrowheads="1"/>
          </p:cNvSpPr>
          <p:nvPr/>
        </p:nvSpPr>
        <p:spPr bwMode="auto">
          <a:xfrm>
            <a:off x="3746500" y="5116513"/>
            <a:ext cx="504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b="0"/>
              <a:t>H</a:t>
            </a:r>
            <a:r>
              <a:rPr lang="en-US" altLang="en-US" sz="1400" b="0" baseline="-25000"/>
              <a:t>3</a:t>
            </a:r>
            <a:r>
              <a:rPr lang="en-US" altLang="en-US" sz="1400" b="0"/>
              <a:t>C</a:t>
            </a:r>
          </a:p>
        </p:txBody>
      </p:sp>
      <p:sp>
        <p:nvSpPr>
          <p:cNvPr id="50227" name="Line 140"/>
          <p:cNvSpPr>
            <a:spLocks noChangeShapeType="1"/>
          </p:cNvSpPr>
          <p:nvPr/>
        </p:nvSpPr>
        <p:spPr bwMode="auto">
          <a:xfrm>
            <a:off x="4248150" y="5275263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8" name="Line 141"/>
          <p:cNvSpPr>
            <a:spLocks noChangeShapeType="1"/>
          </p:cNvSpPr>
          <p:nvPr/>
        </p:nvSpPr>
        <p:spPr bwMode="auto">
          <a:xfrm flipV="1">
            <a:off x="4660900" y="5008563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9" name="Rectangle 142"/>
          <p:cNvSpPr>
            <a:spLocks noChangeArrowheads="1"/>
          </p:cNvSpPr>
          <p:nvPr/>
        </p:nvSpPr>
        <p:spPr bwMode="auto">
          <a:xfrm>
            <a:off x="4667250" y="4792663"/>
            <a:ext cx="86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b="0"/>
              <a:t>C(CH</a:t>
            </a:r>
            <a:r>
              <a:rPr lang="en-US" altLang="en-US" sz="1400" b="0" baseline="-25000"/>
              <a:t>3</a:t>
            </a:r>
            <a:r>
              <a:rPr lang="en-US" altLang="en-US" sz="1400" b="0"/>
              <a:t>) </a:t>
            </a:r>
            <a:r>
              <a:rPr lang="en-US" altLang="en-US" sz="1400" b="0" baseline="-25000"/>
              <a:t>3</a:t>
            </a:r>
          </a:p>
        </p:txBody>
      </p:sp>
      <p:sp>
        <p:nvSpPr>
          <p:cNvPr id="50230" name="Rectangle 143"/>
          <p:cNvSpPr>
            <a:spLocks noChangeArrowheads="1"/>
          </p:cNvSpPr>
          <p:nvPr/>
        </p:nvSpPr>
        <p:spPr bwMode="auto">
          <a:xfrm>
            <a:off x="4679950" y="5453063"/>
            <a:ext cx="86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b="0"/>
              <a:t>C(CH</a:t>
            </a:r>
            <a:r>
              <a:rPr lang="en-US" altLang="en-US" sz="1400" b="0" baseline="-25000"/>
              <a:t>3</a:t>
            </a:r>
            <a:r>
              <a:rPr lang="en-US" altLang="en-US" sz="1400" b="0"/>
              <a:t>) </a:t>
            </a:r>
            <a:r>
              <a:rPr lang="en-US" altLang="en-US" sz="1400" b="0" baseline="-25000"/>
              <a:t>3</a:t>
            </a:r>
          </a:p>
        </p:txBody>
      </p:sp>
      <p:sp>
        <p:nvSpPr>
          <p:cNvPr id="50231" name="Line 144"/>
          <p:cNvSpPr>
            <a:spLocks noChangeShapeType="1"/>
          </p:cNvSpPr>
          <p:nvPr/>
        </p:nvSpPr>
        <p:spPr bwMode="auto">
          <a:xfrm>
            <a:off x="4667250" y="5465763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2" name="Rectangle 145"/>
          <p:cNvSpPr>
            <a:spLocks noChangeArrowheads="1"/>
          </p:cNvSpPr>
          <p:nvPr/>
        </p:nvSpPr>
        <p:spPr bwMode="auto">
          <a:xfrm>
            <a:off x="1003300" y="4572000"/>
            <a:ext cx="162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b="0"/>
              <a:t>C</a:t>
            </a:r>
            <a:r>
              <a:rPr lang="en-US" altLang="en-US" sz="1400" b="0" baseline="-25000"/>
              <a:t>17</a:t>
            </a:r>
            <a:r>
              <a:rPr lang="en-US" altLang="en-US" sz="1400" b="0"/>
              <a:t> - COOH dimer</a:t>
            </a:r>
            <a:endParaRPr lang="en-US" altLang="en-US" sz="1400" b="0" baseline="-25000"/>
          </a:p>
        </p:txBody>
      </p:sp>
      <p:sp>
        <p:nvSpPr>
          <p:cNvPr id="50233" name="Rectangle 146"/>
          <p:cNvSpPr>
            <a:spLocks noChangeArrowheads="1"/>
          </p:cNvSpPr>
          <p:nvPr/>
        </p:nvSpPr>
        <p:spPr bwMode="auto">
          <a:xfrm>
            <a:off x="2505075" y="4640263"/>
            <a:ext cx="15700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400" b="0"/>
              <a:t>C/H/O/S polymer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400" b="0"/>
              <a:t>+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400" b="0"/>
              <a:t>polyamine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400" b="0"/>
              <a:t>+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400" b="0"/>
              <a:t>R-SO</a:t>
            </a:r>
            <a:r>
              <a:rPr lang="en-US" altLang="en-US" sz="1400" b="0" baseline="-25000"/>
              <a:t>3</a:t>
            </a:r>
            <a:r>
              <a:rPr lang="en-US" altLang="en-US" sz="1400" b="0"/>
              <a:t>H stabilizer</a:t>
            </a:r>
          </a:p>
        </p:txBody>
      </p:sp>
      <p:sp>
        <p:nvSpPr>
          <p:cNvPr id="50234" name="Line 147"/>
          <p:cNvSpPr>
            <a:spLocks noChangeShapeType="1"/>
          </p:cNvSpPr>
          <p:nvPr/>
        </p:nvSpPr>
        <p:spPr bwMode="auto">
          <a:xfrm>
            <a:off x="5346700" y="174466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5" name="Rectangle 148"/>
          <p:cNvSpPr>
            <a:spLocks noChangeArrowheads="1"/>
          </p:cNvSpPr>
          <p:nvPr/>
        </p:nvSpPr>
        <p:spPr bwMode="auto">
          <a:xfrm>
            <a:off x="4279900" y="1897063"/>
            <a:ext cx="11128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000" b="0"/>
              <a:t>fuel-soluble “tail”</a:t>
            </a:r>
          </a:p>
        </p:txBody>
      </p:sp>
      <p:sp>
        <p:nvSpPr>
          <p:cNvPr id="50236" name="Rectangle 149"/>
          <p:cNvSpPr>
            <a:spLocks noChangeArrowheads="1"/>
          </p:cNvSpPr>
          <p:nvPr/>
        </p:nvSpPr>
        <p:spPr bwMode="auto">
          <a:xfrm>
            <a:off x="6261100" y="1820863"/>
            <a:ext cx="865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000" b="0"/>
              <a:t>polar “head”</a:t>
            </a:r>
          </a:p>
        </p:txBody>
      </p:sp>
      <p:sp>
        <p:nvSpPr>
          <p:cNvPr id="50237" name="Rectangle 150"/>
          <p:cNvSpPr>
            <a:spLocks noChangeArrowheads="1"/>
          </p:cNvSpPr>
          <p:nvPr/>
        </p:nvSpPr>
        <p:spPr bwMode="auto">
          <a:xfrm>
            <a:off x="1824038" y="104775"/>
            <a:ext cx="54149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200" dirty="0">
                <a:solidFill>
                  <a:srgbClr val="003399"/>
                </a:solidFill>
              </a:rPr>
              <a:t>Jet Fuel Additives</a:t>
            </a:r>
          </a:p>
        </p:txBody>
      </p:sp>
      <p:sp>
        <p:nvSpPr>
          <p:cNvPr id="50238" name="Text Box 151"/>
          <p:cNvSpPr txBox="1">
            <a:spLocks noChangeArrowheads="1"/>
          </p:cNvSpPr>
          <p:nvPr/>
        </p:nvSpPr>
        <p:spPr bwMode="auto">
          <a:xfrm>
            <a:off x="1535113" y="1303338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0">
                <a:solidFill>
                  <a:srgbClr val="3333FF"/>
                </a:solidFill>
              </a:rPr>
              <a:t>0.1-0.15 vol%</a:t>
            </a:r>
          </a:p>
        </p:txBody>
      </p:sp>
      <p:sp>
        <p:nvSpPr>
          <p:cNvPr id="50239" name="Text Box 152"/>
          <p:cNvSpPr txBox="1">
            <a:spLocks noChangeArrowheads="1"/>
          </p:cNvSpPr>
          <p:nvPr/>
        </p:nvSpPr>
        <p:spPr bwMode="auto">
          <a:xfrm>
            <a:off x="2641600" y="5786438"/>
            <a:ext cx="1143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600" b="0">
                <a:solidFill>
                  <a:srgbClr val="3333FF"/>
                </a:solidFill>
              </a:rPr>
              <a:t>Stadis 450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600" b="0">
                <a:solidFill>
                  <a:srgbClr val="3333FF"/>
                </a:solidFill>
              </a:rPr>
              <a:t>5 mg/L</a:t>
            </a:r>
          </a:p>
        </p:txBody>
      </p:sp>
      <p:sp>
        <p:nvSpPr>
          <p:cNvPr id="50240" name="Text Box 153"/>
          <p:cNvSpPr txBox="1">
            <a:spLocks noChangeArrowheads="1"/>
          </p:cNvSpPr>
          <p:nvPr/>
        </p:nvSpPr>
        <p:spPr bwMode="auto">
          <a:xfrm>
            <a:off x="4183063" y="5784850"/>
            <a:ext cx="9191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600" b="0">
                <a:solidFill>
                  <a:srgbClr val="3333FF"/>
                </a:solidFill>
              </a:rPr>
              <a:t>25 mg/L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600" b="0">
                <a:solidFill>
                  <a:srgbClr val="3333FF"/>
                </a:solidFill>
              </a:rPr>
              <a:t>BHT</a:t>
            </a:r>
          </a:p>
        </p:txBody>
      </p:sp>
      <p:sp>
        <p:nvSpPr>
          <p:cNvPr id="50241" name="Text Box 154"/>
          <p:cNvSpPr txBox="1">
            <a:spLocks noChangeArrowheads="1"/>
          </p:cNvSpPr>
          <p:nvPr/>
        </p:nvSpPr>
        <p:spPr bwMode="auto">
          <a:xfrm>
            <a:off x="6318250" y="6111875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0">
                <a:solidFill>
                  <a:srgbClr val="3333FF"/>
                </a:solidFill>
              </a:rPr>
              <a:t>10 mg/L</a:t>
            </a:r>
          </a:p>
        </p:txBody>
      </p:sp>
      <p:sp>
        <p:nvSpPr>
          <p:cNvPr id="50242" name="Text Box 155"/>
          <p:cNvSpPr txBox="1">
            <a:spLocks noChangeArrowheads="1"/>
          </p:cNvSpPr>
          <p:nvPr/>
        </p:nvSpPr>
        <p:spPr bwMode="auto">
          <a:xfrm>
            <a:off x="5286375" y="1168400"/>
            <a:ext cx="1503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0">
                <a:solidFill>
                  <a:srgbClr val="3333FF"/>
                </a:solidFill>
              </a:rPr>
              <a:t>~70 mg/L (typ)</a:t>
            </a:r>
          </a:p>
        </p:txBody>
      </p:sp>
      <p:sp>
        <p:nvSpPr>
          <p:cNvPr id="50243" name="Text Box 156"/>
          <p:cNvSpPr txBox="1">
            <a:spLocks noChangeArrowheads="1"/>
          </p:cNvSpPr>
          <p:nvPr/>
        </p:nvSpPr>
        <p:spPr bwMode="auto">
          <a:xfrm>
            <a:off x="596900" y="4800600"/>
            <a:ext cx="2070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0">
                <a:solidFill>
                  <a:srgbClr val="3333FF"/>
                </a:solidFill>
              </a:rPr>
              <a:t>QPL-25017-17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0">
                <a:solidFill>
                  <a:srgbClr val="3333FF"/>
                </a:solidFill>
              </a:rPr>
              <a:t>typ. ~20 g/m3 (mg/L)</a:t>
            </a:r>
          </a:p>
        </p:txBody>
      </p:sp>
      <p:grpSp>
        <p:nvGrpSpPr>
          <p:cNvPr id="50244" name="Group 158"/>
          <p:cNvGrpSpPr>
            <a:grpSpLocks noChangeAspect="1"/>
          </p:cNvGrpSpPr>
          <p:nvPr/>
        </p:nvGrpSpPr>
        <p:grpSpPr bwMode="auto">
          <a:xfrm>
            <a:off x="304800" y="5334000"/>
            <a:ext cx="2166938" cy="1482725"/>
            <a:chOff x="4414" y="9995"/>
            <a:chExt cx="3413" cy="2336"/>
          </a:xfrm>
        </p:grpSpPr>
        <p:sp>
          <p:nvSpPr>
            <p:cNvPr id="50246" name="AutoShape 159"/>
            <p:cNvSpPr>
              <a:spLocks noChangeAspect="1" noChangeArrowheads="1"/>
            </p:cNvSpPr>
            <p:nvPr/>
          </p:nvSpPr>
          <p:spPr bwMode="auto">
            <a:xfrm>
              <a:off x="4414" y="9995"/>
              <a:ext cx="3413" cy="2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SzTx/>
                <a:buFontTx/>
                <a:buNone/>
              </a:pPr>
              <a:endParaRPr lang="en-US" altLang="en-US" sz="2000" b="0"/>
            </a:p>
          </p:txBody>
        </p:sp>
        <p:sp>
          <p:nvSpPr>
            <p:cNvPr id="50247" name="AutoShape 160"/>
            <p:cNvSpPr>
              <a:spLocks noChangeArrowheads="1"/>
            </p:cNvSpPr>
            <p:nvPr/>
          </p:nvSpPr>
          <p:spPr bwMode="auto">
            <a:xfrm rot="1798899">
              <a:off x="4414" y="10762"/>
              <a:ext cx="977" cy="813"/>
            </a:xfrm>
            <a:prstGeom prst="hexagon">
              <a:avLst>
                <a:gd name="adj" fmla="val 30043"/>
                <a:gd name="vf" fmla="val 115470"/>
              </a:avLst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SzTx/>
                <a:buFontTx/>
                <a:buNone/>
              </a:pPr>
              <a:endParaRPr lang="en-US" altLang="en-US" sz="2000" b="0"/>
            </a:p>
          </p:txBody>
        </p:sp>
        <p:sp>
          <p:nvSpPr>
            <p:cNvPr id="50248" name="Line 161"/>
            <p:cNvSpPr>
              <a:spLocks noChangeShapeType="1"/>
            </p:cNvSpPr>
            <p:nvPr/>
          </p:nvSpPr>
          <p:spPr bwMode="auto">
            <a:xfrm>
              <a:off x="4565" y="10913"/>
              <a:ext cx="0" cy="4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0249" name="Line 162"/>
            <p:cNvSpPr>
              <a:spLocks noChangeShapeType="1"/>
            </p:cNvSpPr>
            <p:nvPr/>
          </p:nvSpPr>
          <p:spPr bwMode="auto">
            <a:xfrm>
              <a:off x="4909" y="11630"/>
              <a:ext cx="1" cy="4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0250" name="Line 163"/>
            <p:cNvSpPr>
              <a:spLocks noChangeShapeType="1"/>
            </p:cNvSpPr>
            <p:nvPr/>
          </p:nvSpPr>
          <p:spPr bwMode="auto">
            <a:xfrm flipH="1">
              <a:off x="5309" y="10680"/>
              <a:ext cx="407" cy="2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0251" name="Line 164"/>
            <p:cNvSpPr>
              <a:spLocks noChangeShapeType="1"/>
            </p:cNvSpPr>
            <p:nvPr/>
          </p:nvSpPr>
          <p:spPr bwMode="auto">
            <a:xfrm flipH="1" flipV="1">
              <a:off x="5309" y="11413"/>
              <a:ext cx="407" cy="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0252" name="Line 165"/>
            <p:cNvSpPr>
              <a:spLocks noChangeShapeType="1"/>
            </p:cNvSpPr>
            <p:nvPr/>
          </p:nvSpPr>
          <p:spPr bwMode="auto">
            <a:xfrm>
              <a:off x="4902" y="10273"/>
              <a:ext cx="0" cy="4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0253" name="Text Box 166"/>
            <p:cNvSpPr txBox="1">
              <a:spLocks noChangeArrowheads="1"/>
            </p:cNvSpPr>
            <p:nvPr/>
          </p:nvSpPr>
          <p:spPr bwMode="auto">
            <a:xfrm>
              <a:off x="4752" y="9995"/>
              <a:ext cx="107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2179" tIns="31090" rIns="62179" bIns="31090"/>
            <a:lstStyle>
              <a:lvl1pPr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900" b="0">
                  <a:solidFill>
                    <a:srgbClr val="000000"/>
                  </a:solidFill>
                </a:rPr>
                <a:t>(CH</a:t>
              </a:r>
              <a:r>
                <a:rPr lang="en-US" altLang="en-US" sz="900" b="0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900" b="0">
                  <a:solidFill>
                    <a:srgbClr val="000000"/>
                  </a:solidFill>
                </a:rPr>
                <a:t>)</a:t>
              </a:r>
              <a:r>
                <a:rPr lang="en-US" altLang="en-US" sz="900" b="0" baseline="-25000">
                  <a:solidFill>
                    <a:srgbClr val="000000"/>
                  </a:solidFill>
                </a:rPr>
                <a:t>4</a:t>
              </a:r>
              <a:r>
                <a:rPr lang="en-US" altLang="en-US" sz="900" b="0">
                  <a:solidFill>
                    <a:srgbClr val="000000"/>
                  </a:solidFill>
                </a:rPr>
                <a:t>CH</a:t>
              </a:r>
              <a:r>
                <a:rPr lang="en-US" altLang="en-US" sz="900" b="0" baseline="-25000">
                  <a:solidFill>
                    <a:srgbClr val="000000"/>
                  </a:solidFill>
                </a:rPr>
                <a:t>3</a:t>
              </a:r>
              <a:endParaRPr lang="en-US" altLang="en-US" sz="3200" b="0"/>
            </a:p>
          </p:txBody>
        </p:sp>
        <p:sp>
          <p:nvSpPr>
            <p:cNvPr id="50254" name="Text Box 167"/>
            <p:cNvSpPr txBox="1">
              <a:spLocks noChangeArrowheads="1"/>
            </p:cNvSpPr>
            <p:nvPr/>
          </p:nvSpPr>
          <p:spPr bwMode="auto">
            <a:xfrm>
              <a:off x="4748" y="12006"/>
              <a:ext cx="178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2179" tIns="31090" rIns="62179" bIns="31090"/>
            <a:lstStyle>
              <a:lvl1pPr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900" b="0">
                  <a:solidFill>
                    <a:srgbClr val="000000"/>
                  </a:solidFill>
                </a:rPr>
                <a:t>(CH</a:t>
              </a:r>
              <a:r>
                <a:rPr lang="en-US" altLang="en-US" sz="900" b="0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900" b="0">
                  <a:solidFill>
                    <a:srgbClr val="000000"/>
                  </a:solidFill>
                </a:rPr>
                <a:t>)</a:t>
              </a:r>
              <a:r>
                <a:rPr lang="en-US" altLang="en-US" sz="900" b="0" baseline="-25000">
                  <a:solidFill>
                    <a:srgbClr val="000000"/>
                  </a:solidFill>
                </a:rPr>
                <a:t>8</a:t>
              </a:r>
              <a:r>
                <a:rPr lang="en-US" altLang="en-US" sz="900" b="0">
                  <a:solidFill>
                    <a:srgbClr val="000000"/>
                  </a:solidFill>
                </a:rPr>
                <a:t>COOH</a:t>
              </a:r>
              <a:endParaRPr lang="en-US" altLang="en-US" sz="3200" b="0"/>
            </a:p>
          </p:txBody>
        </p:sp>
        <p:sp>
          <p:nvSpPr>
            <p:cNvPr id="50255" name="Text Box 168"/>
            <p:cNvSpPr txBox="1">
              <a:spLocks noChangeArrowheads="1"/>
            </p:cNvSpPr>
            <p:nvPr/>
          </p:nvSpPr>
          <p:spPr bwMode="auto">
            <a:xfrm>
              <a:off x="5624" y="10483"/>
              <a:ext cx="220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2179" tIns="31090" rIns="62179" bIns="31090"/>
            <a:lstStyle>
              <a:lvl1pPr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900" b="0">
                  <a:solidFill>
                    <a:srgbClr val="000000"/>
                  </a:solidFill>
                </a:rPr>
                <a:t>(CH</a:t>
              </a:r>
              <a:r>
                <a:rPr lang="en-US" altLang="en-US" sz="900" b="0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900" b="0">
                  <a:solidFill>
                    <a:srgbClr val="000000"/>
                  </a:solidFill>
                </a:rPr>
                <a:t>)CH=CH(CH</a:t>
              </a:r>
              <a:r>
                <a:rPr lang="en-US" altLang="en-US" sz="900" b="0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900" b="0">
                  <a:solidFill>
                    <a:srgbClr val="000000"/>
                  </a:solidFill>
                </a:rPr>
                <a:t>)</a:t>
              </a:r>
              <a:r>
                <a:rPr lang="en-US" altLang="en-US" sz="900" b="0" baseline="-25000">
                  <a:solidFill>
                    <a:srgbClr val="000000"/>
                  </a:solidFill>
                </a:rPr>
                <a:t>4</a:t>
              </a:r>
              <a:r>
                <a:rPr lang="en-US" altLang="en-US" sz="900" b="0">
                  <a:solidFill>
                    <a:srgbClr val="000000"/>
                  </a:solidFill>
                </a:rPr>
                <a:t>CH</a:t>
              </a:r>
              <a:r>
                <a:rPr lang="en-US" altLang="en-US" sz="900" b="0" baseline="-25000">
                  <a:solidFill>
                    <a:srgbClr val="000000"/>
                  </a:solidFill>
                </a:rPr>
                <a:t>3</a:t>
              </a:r>
              <a:endParaRPr lang="en-US" altLang="en-US" sz="3200" b="0"/>
            </a:p>
          </p:txBody>
        </p:sp>
        <p:sp>
          <p:nvSpPr>
            <p:cNvPr id="50256" name="Text Box 169"/>
            <p:cNvSpPr txBox="1">
              <a:spLocks noChangeArrowheads="1"/>
            </p:cNvSpPr>
            <p:nvPr/>
          </p:nvSpPr>
          <p:spPr bwMode="auto">
            <a:xfrm>
              <a:off x="5630" y="11493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2179" tIns="31090" rIns="62179" bIns="31090"/>
            <a:lstStyle>
              <a:lvl1pPr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buSzPct val="125000"/>
                <a:buChar char="–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SzPct val="125000"/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900" b="0">
                  <a:solidFill>
                    <a:srgbClr val="000000"/>
                  </a:solidFill>
                </a:rPr>
                <a:t>(CH</a:t>
              </a:r>
              <a:r>
                <a:rPr lang="en-US" altLang="en-US" sz="900" b="0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900" b="0">
                  <a:solidFill>
                    <a:srgbClr val="000000"/>
                  </a:solidFill>
                </a:rPr>
                <a:t>)</a:t>
              </a:r>
              <a:r>
                <a:rPr lang="en-US" altLang="en-US" sz="900" b="0" baseline="-25000">
                  <a:solidFill>
                    <a:srgbClr val="000000"/>
                  </a:solidFill>
                </a:rPr>
                <a:t>8</a:t>
              </a:r>
              <a:r>
                <a:rPr lang="en-US" altLang="en-US" sz="900" b="0">
                  <a:solidFill>
                    <a:srgbClr val="000000"/>
                  </a:solidFill>
                </a:rPr>
                <a:t>COOH</a:t>
              </a:r>
              <a:endParaRPr lang="en-US" altLang="en-US" sz="3200" b="0"/>
            </a:p>
          </p:txBody>
        </p:sp>
      </p:grpSp>
      <p:sp>
        <p:nvSpPr>
          <p:cNvPr id="50245" name="Oval 170"/>
          <p:cNvSpPr>
            <a:spLocks noChangeArrowheads="1"/>
          </p:cNvSpPr>
          <p:nvPr/>
        </p:nvSpPr>
        <p:spPr bwMode="auto">
          <a:xfrm>
            <a:off x="4433888" y="5167313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08" y="228600"/>
            <a:ext cx="7886700" cy="6064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How Did We Get Here?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846638" y="6583363"/>
            <a:ext cx="3657600" cy="15081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0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168400"/>
            <a:ext cx="8037512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222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32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32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2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42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Energy Consumption</a:t>
            </a: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447800"/>
            <a:ext cx="9075738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2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53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2775"/>
            <a:ext cx="7886700" cy="606425"/>
          </a:xfrm>
        </p:spPr>
        <p:txBody>
          <a:bodyPr/>
          <a:lstStyle/>
          <a:p>
            <a:pPr>
              <a:defRPr/>
            </a:pPr>
            <a:r>
              <a:rPr lang="en-US" dirty="0"/>
              <a:t>Single fuel?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5"/>
          </p:nvPr>
        </p:nvSpPr>
        <p:spPr>
          <a:xfrm>
            <a:off x="628650" y="1335088"/>
            <a:ext cx="3911600" cy="4567237"/>
          </a:xfrm>
        </p:spPr>
        <p:txBody>
          <a:bodyPr/>
          <a:lstStyle/>
          <a:p>
            <a:r>
              <a:rPr lang="en-US" altLang="en-US"/>
              <a:t>135 pages of quality control procedures for multiple grades of fuel</a:t>
            </a:r>
          </a:p>
          <a:p>
            <a:endParaRPr lang="en-US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846638" y="6583363"/>
            <a:ext cx="3657600" cy="15081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632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263525"/>
            <a:ext cx="4559300" cy="645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886700" cy="606425"/>
          </a:xfrm>
        </p:spPr>
        <p:txBody>
          <a:bodyPr/>
          <a:lstStyle/>
          <a:p>
            <a:pPr>
              <a:defRPr/>
            </a:pPr>
            <a:r>
              <a:rPr lang="en-US" dirty="0"/>
              <a:t>Fuel Specifications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846638" y="6583363"/>
            <a:ext cx="3657600" cy="15081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734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665288"/>
            <a:ext cx="8888412" cy="3336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49" name="Rectangle 8"/>
          <p:cNvSpPr>
            <a:spLocks noChangeArrowheads="1"/>
          </p:cNvSpPr>
          <p:nvPr/>
        </p:nvSpPr>
        <p:spPr bwMode="auto">
          <a:xfrm>
            <a:off x="393700" y="5332413"/>
            <a:ext cx="8356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NATO STANDARD AFLP-3747, GUIDE SPECIFICATIONS (MINIMUM QUALITY STANDARDS) FOR AVIATION TURBINE FUELS (F-24, F-27, F-34, F-35, F-37, F-40 AND F-44), Edition C Version1, AUGUST 2017.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066800"/>
            <a:ext cx="9132887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Future</a:t>
            </a:r>
          </a:p>
        </p:txBody>
      </p:sp>
      <p:pic>
        <p:nvPicPr>
          <p:cNvPr id="58372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43000"/>
            <a:ext cx="97218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93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93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Specialty Jet Fuels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Higher thermal stability fuels: JP-6 (XB-70), JP-7 (SR-71)</a:t>
            </a:r>
          </a:p>
          <a:p>
            <a:pPr lvl="1" eaLnBrk="1" hangingPunct="1"/>
            <a:r>
              <a:rPr lang="en-US" altLang="en-US"/>
              <a:t>More highly processed to reduce fuel system deposit formation (more later!)</a:t>
            </a:r>
          </a:p>
          <a:p>
            <a:pPr eaLnBrk="1" hangingPunct="1"/>
            <a:r>
              <a:rPr lang="en-US" altLang="en-US"/>
              <a:t>Lower freeze point fuels for high altitude aircraft: JP-TS (U-2)</a:t>
            </a:r>
          </a:p>
          <a:p>
            <a:pPr eaLnBrk="1" hangingPunct="1"/>
            <a:r>
              <a:rPr lang="en-US" altLang="en-US"/>
              <a:t>Higher density missile fuels: JP-10 (ALCM etc.)</a:t>
            </a:r>
          </a:p>
          <a:p>
            <a:pPr lvl="1" eaLnBrk="1" hangingPunct="1"/>
            <a:r>
              <a:rPr lang="en-US" altLang="en-US"/>
              <a:t> Not a petroleum distillate</a:t>
            </a:r>
          </a:p>
          <a:p>
            <a:pPr lvl="1" eaLnBrk="1" hangingPunct="1"/>
            <a:r>
              <a:rPr lang="en-US" altLang="en-US"/>
              <a:t>Range ~ density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5327650" y="4741863"/>
            <a:ext cx="2216150" cy="1125537"/>
            <a:chOff x="432" y="673"/>
            <a:chExt cx="1396" cy="709"/>
          </a:xfrm>
        </p:grpSpPr>
        <p:sp>
          <p:nvSpPr>
            <p:cNvPr id="60423" name="Line 5"/>
            <p:cNvSpPr>
              <a:spLocks noChangeShapeType="1"/>
            </p:cNvSpPr>
            <p:nvPr/>
          </p:nvSpPr>
          <p:spPr bwMode="auto">
            <a:xfrm flipV="1">
              <a:off x="442" y="1161"/>
              <a:ext cx="301" cy="2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4" name="Line 6"/>
            <p:cNvSpPr>
              <a:spLocks noChangeShapeType="1"/>
            </p:cNvSpPr>
            <p:nvPr/>
          </p:nvSpPr>
          <p:spPr bwMode="auto">
            <a:xfrm flipV="1">
              <a:off x="458" y="961"/>
              <a:ext cx="309" cy="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5" name="Line 7"/>
            <p:cNvSpPr>
              <a:spLocks noChangeShapeType="1"/>
            </p:cNvSpPr>
            <p:nvPr/>
          </p:nvSpPr>
          <p:spPr bwMode="auto">
            <a:xfrm flipV="1">
              <a:off x="432" y="1141"/>
              <a:ext cx="0" cy="2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6" name="Line 8"/>
            <p:cNvSpPr>
              <a:spLocks noChangeShapeType="1"/>
            </p:cNvSpPr>
            <p:nvPr/>
          </p:nvSpPr>
          <p:spPr bwMode="auto">
            <a:xfrm flipV="1">
              <a:off x="774" y="673"/>
              <a:ext cx="69" cy="4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7" name="Line 9"/>
            <p:cNvSpPr>
              <a:spLocks noChangeShapeType="1"/>
            </p:cNvSpPr>
            <p:nvPr/>
          </p:nvSpPr>
          <p:spPr bwMode="auto">
            <a:xfrm flipV="1">
              <a:off x="850" y="853"/>
              <a:ext cx="133" cy="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8" name="Line 10"/>
            <p:cNvSpPr>
              <a:spLocks noChangeShapeType="1"/>
            </p:cNvSpPr>
            <p:nvPr/>
          </p:nvSpPr>
          <p:spPr bwMode="auto">
            <a:xfrm>
              <a:off x="771" y="1178"/>
              <a:ext cx="301" cy="1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9" name="Line 11"/>
            <p:cNvSpPr>
              <a:spLocks noChangeShapeType="1"/>
            </p:cNvSpPr>
            <p:nvPr/>
          </p:nvSpPr>
          <p:spPr bwMode="auto">
            <a:xfrm flipV="1">
              <a:off x="1098" y="1101"/>
              <a:ext cx="181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0" name="Line 12"/>
            <p:cNvSpPr>
              <a:spLocks noChangeShapeType="1"/>
            </p:cNvSpPr>
            <p:nvPr/>
          </p:nvSpPr>
          <p:spPr bwMode="auto">
            <a:xfrm>
              <a:off x="1007" y="870"/>
              <a:ext cx="277" cy="2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1" name="Line 13"/>
            <p:cNvSpPr>
              <a:spLocks noChangeShapeType="1"/>
            </p:cNvSpPr>
            <p:nvPr/>
          </p:nvSpPr>
          <p:spPr bwMode="auto">
            <a:xfrm>
              <a:off x="875" y="686"/>
              <a:ext cx="101" cy="1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2" name="Line 14"/>
            <p:cNvSpPr>
              <a:spLocks noChangeShapeType="1"/>
            </p:cNvSpPr>
            <p:nvPr/>
          </p:nvSpPr>
          <p:spPr bwMode="auto">
            <a:xfrm flipV="1">
              <a:off x="1306" y="985"/>
              <a:ext cx="297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3" name="Line 15"/>
            <p:cNvSpPr>
              <a:spLocks noChangeShapeType="1"/>
            </p:cNvSpPr>
            <p:nvPr/>
          </p:nvSpPr>
          <p:spPr bwMode="auto">
            <a:xfrm flipV="1">
              <a:off x="1094" y="1189"/>
              <a:ext cx="485" cy="1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4" name="Line 16"/>
            <p:cNvSpPr>
              <a:spLocks noChangeShapeType="1"/>
            </p:cNvSpPr>
            <p:nvPr/>
          </p:nvSpPr>
          <p:spPr bwMode="auto">
            <a:xfrm>
              <a:off x="1639" y="994"/>
              <a:ext cx="189" cy="2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5" name="Line 17"/>
            <p:cNvSpPr>
              <a:spLocks noChangeShapeType="1"/>
            </p:cNvSpPr>
            <p:nvPr/>
          </p:nvSpPr>
          <p:spPr bwMode="auto">
            <a:xfrm>
              <a:off x="1611" y="1202"/>
              <a:ext cx="217" cy="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21" name="Rectangle 18"/>
          <p:cNvSpPr>
            <a:spLocks noChangeArrowheads="1"/>
          </p:cNvSpPr>
          <p:nvPr/>
        </p:nvSpPr>
        <p:spPr bwMode="auto">
          <a:xfrm>
            <a:off x="5845175" y="5965825"/>
            <a:ext cx="9779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Helvetica" panose="020B0604020202020204" pitchFamily="34" charset="0"/>
              </a:rPr>
              <a:t>JP-10</a:t>
            </a:r>
          </a:p>
        </p:txBody>
      </p:sp>
      <p:sp>
        <p:nvSpPr>
          <p:cNvPr id="60422" name="Rectangle 19"/>
          <p:cNvSpPr>
            <a:spLocks noChangeArrowheads="1"/>
          </p:cNvSpPr>
          <p:nvPr/>
        </p:nvSpPr>
        <p:spPr bwMode="auto">
          <a:xfrm>
            <a:off x="5233988" y="6335713"/>
            <a:ext cx="22971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 b="0">
                <a:latin typeface="Times New Roman" panose="02020603050405020304" pitchFamily="18" charset="0"/>
              </a:rPr>
              <a:t>exo-tetrahydrodi(cyclopentadiene)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Fuel Specification Requirements (1)</a:t>
            </a:r>
          </a:p>
        </p:txBody>
      </p:sp>
      <p:sp>
        <p:nvSpPr>
          <p:cNvPr id="61443" name="Text Box 13"/>
          <p:cNvSpPr txBox="1">
            <a:spLocks noChangeArrowheads="1"/>
          </p:cNvSpPr>
          <p:nvPr/>
        </p:nvSpPr>
        <p:spPr bwMode="auto">
          <a:xfrm>
            <a:off x="635000" y="1506538"/>
            <a:ext cx="834072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6075" indent="-346075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Heat of Combustion - Range</a:t>
            </a:r>
          </a:p>
          <a:p>
            <a:pPr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Specific Gravity (Density) - Range</a:t>
            </a:r>
          </a:p>
          <a:p>
            <a:pPr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Volatility - Altitude Relight, Cold Weather Starting</a:t>
            </a:r>
          </a:p>
          <a:p>
            <a:pPr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Viscosity - Altitude Relight, Cold Weather Starting</a:t>
            </a:r>
          </a:p>
          <a:p>
            <a:pPr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Hydrogen Content - Combustor Liner Durability, Smoke</a:t>
            </a:r>
          </a:p>
          <a:p>
            <a:pPr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Aromatics - Combustor Liner Durability, Smoke</a:t>
            </a:r>
          </a:p>
          <a:p>
            <a:pPr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Naphthalenes - Combustor Liner Durability, Smoke</a:t>
            </a:r>
          </a:p>
          <a:p>
            <a:pPr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Sulfur - Emissions, Hot Section Life</a:t>
            </a:r>
          </a:p>
          <a:p>
            <a:pPr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Smoke Point - Smoke</a:t>
            </a:r>
          </a:p>
          <a:p>
            <a:pPr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Thermal Stability - Control Valve Sticking, Nozzle Spray Pattern and Life</a:t>
            </a:r>
          </a:p>
          <a:p>
            <a:pPr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Existent Gum - Control Valve Sticking</a:t>
            </a:r>
          </a:p>
          <a:p>
            <a:pPr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endParaRPr lang="en-US" altLang="en-US" sz="180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Fuel Specification Requirements (2)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1206500" y="1630363"/>
            <a:ext cx="63277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6075" indent="-346075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Acidity - fuel system corrosion, elastomer life</a:t>
            </a:r>
          </a:p>
          <a:p>
            <a:pPr>
              <a:lnSpc>
                <a:spcPct val="14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Mercaptan Sulfur - fuel system corrosion elastomer life</a:t>
            </a:r>
          </a:p>
          <a:p>
            <a:pPr>
              <a:lnSpc>
                <a:spcPct val="14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Aromatics - elastomer sealing</a:t>
            </a:r>
          </a:p>
          <a:p>
            <a:pPr>
              <a:lnSpc>
                <a:spcPct val="14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Vapor Pressure - tank construction</a:t>
            </a:r>
          </a:p>
          <a:p>
            <a:pPr>
              <a:lnSpc>
                <a:spcPct val="14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Copper Strip Corrosion - fuel system corrosion</a:t>
            </a:r>
          </a:p>
          <a:p>
            <a:pPr>
              <a:lnSpc>
                <a:spcPct val="14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Thermal Stability - fouling/coking fuel lines</a:t>
            </a:r>
          </a:p>
          <a:p>
            <a:pPr>
              <a:lnSpc>
                <a:spcPct val="14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Existent Gum - sticking in valves, fuel controls</a:t>
            </a:r>
          </a:p>
          <a:p>
            <a:pPr>
              <a:lnSpc>
                <a:spcPct val="14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Particulates - plug small orifices</a:t>
            </a:r>
          </a:p>
          <a:p>
            <a:pPr>
              <a:lnSpc>
                <a:spcPct val="14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Filtration Time - plug small orifices (very fine particles)</a:t>
            </a:r>
          </a:p>
          <a:p>
            <a:pPr>
              <a:lnSpc>
                <a:spcPct val="14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WSIM - water separation</a:t>
            </a:r>
          </a:p>
          <a:p>
            <a:pPr>
              <a:lnSpc>
                <a:spcPct val="14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Flash Point - fire safety</a:t>
            </a:r>
          </a:p>
          <a:p>
            <a:pPr>
              <a:lnSpc>
                <a:spcPct val="14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Freeze Point - low temperature pumpability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Fuel Additives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1179513" y="1233488"/>
            <a:ext cx="700405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3363" indent="-233363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3413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5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2000"/>
              <a:t>Anti-icing additive (FSII)</a:t>
            </a:r>
          </a:p>
          <a:p>
            <a:pPr lvl="1">
              <a:lnSpc>
                <a:spcPct val="145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2000"/>
              <a:t>Prevent water from freezing in fuel</a:t>
            </a:r>
          </a:p>
          <a:p>
            <a:pPr>
              <a:lnSpc>
                <a:spcPct val="145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2000"/>
              <a:t>Antioxidant</a:t>
            </a:r>
          </a:p>
          <a:p>
            <a:pPr lvl="1">
              <a:lnSpc>
                <a:spcPct val="145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2000"/>
              <a:t>Improve storage stability and thermal stability</a:t>
            </a:r>
          </a:p>
          <a:p>
            <a:pPr>
              <a:lnSpc>
                <a:spcPct val="145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2000"/>
              <a:t>Corrosion inhibitor</a:t>
            </a:r>
          </a:p>
          <a:p>
            <a:pPr lvl="1">
              <a:lnSpc>
                <a:spcPct val="145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2000"/>
              <a:t>Enhance lubricity, pipeline corrosion prevention</a:t>
            </a:r>
          </a:p>
          <a:p>
            <a:pPr>
              <a:lnSpc>
                <a:spcPct val="145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2000"/>
              <a:t>Antistatic</a:t>
            </a:r>
          </a:p>
          <a:p>
            <a:pPr lvl="1">
              <a:lnSpc>
                <a:spcPct val="145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2000"/>
              <a:t>Reduce static electricity - prevent fires</a:t>
            </a:r>
          </a:p>
          <a:p>
            <a:pPr>
              <a:lnSpc>
                <a:spcPct val="145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2000"/>
              <a:t>Metal deactivator</a:t>
            </a:r>
          </a:p>
          <a:p>
            <a:pPr lvl="1">
              <a:lnSpc>
                <a:spcPct val="145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2000"/>
              <a:t>Chelate trace metals that decrease thermal stability</a:t>
            </a:r>
          </a:p>
          <a:p>
            <a:pPr>
              <a:lnSpc>
                <a:spcPct val="145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2000"/>
              <a:t>Thermal stability additive</a:t>
            </a:r>
          </a:p>
          <a:p>
            <a:pPr lvl="1">
              <a:lnSpc>
                <a:spcPct val="145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en-US" sz="2000"/>
              <a:t>Reduce fouling/coking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</a:t>
            </a:r>
            <a:r>
              <a:rPr lang="en-US" altLang="en-US" baseline="-25000"/>
              <a:t>2</a:t>
            </a:r>
            <a:r>
              <a:rPr lang="en-US" altLang="en-US"/>
              <a:t> Emissions</a:t>
            </a: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7376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b="0"/>
              <a:t>Martel, C. R., “Military Jet Fuels, 1944-1987,” Air Force Wright Aeronautical Lab., Rept. AFWAL-TR-87-2062, Nov. 1987 (DTIC ADA186752).</a:t>
            </a:r>
          </a:p>
          <a:p>
            <a:r>
              <a:rPr lang="fr-FR" altLang="en-US" sz="1800" b="0"/>
              <a:t>Dukek, W. G., et al., “Milestones in Aviation Fuels,” AIAA 69-779, 1969.</a:t>
            </a:r>
            <a:endParaRPr lang="en-US" altLang="en-US" sz="1800"/>
          </a:p>
          <a:p>
            <a:r>
              <a:rPr lang="en-US" altLang="en-US" sz="1800" b="0"/>
              <a:t>Ogston, A., “A Short History of Aviation Gasoline Development, 1903-1980,” </a:t>
            </a:r>
            <a:r>
              <a:rPr lang="en-US" altLang="en-US" sz="1800" b="0" i="1"/>
              <a:t>Trends in Aviation Fuels and Lubricants</a:t>
            </a:r>
            <a:r>
              <a:rPr lang="en-US" altLang="en-US" sz="1800" b="0"/>
              <a:t>, SP-492, Society of Automotive Engineers, Warrendale, PA, 1981, pp. 1–14.</a:t>
            </a:r>
          </a:p>
          <a:p>
            <a:r>
              <a:rPr lang="en-US" altLang="en-US" sz="1800" b="0">
                <a:solidFill>
                  <a:schemeClr val="tx2"/>
                </a:solidFill>
              </a:rPr>
              <a:t>Heron, S. D., “Development of Aircraft Engines and Fuels,” edited by R. Schlaifer and S. D. Heron, Harvard Univ., Boston, 1950, pp. 545–662</a:t>
            </a:r>
            <a:r>
              <a:rPr lang="fr-FR" altLang="en-US" sz="1800" b="0">
                <a:solidFill>
                  <a:schemeClr val="tx2"/>
                </a:solidFill>
              </a:rPr>
              <a:t>.</a:t>
            </a:r>
          </a:p>
          <a:p>
            <a:r>
              <a:rPr lang="en-US" altLang="en-US" sz="1800" b="0"/>
              <a:t>Edwards, T., "Advancements in Gas Turbine Fuels From 1943 to 2005," Journal of Engineering for Gas Turbines and Power, Vol. 129, pp. 13-290, 2007.</a:t>
            </a:r>
          </a:p>
          <a:p>
            <a:r>
              <a:rPr lang="en-US" altLang="en-US" sz="1800" b="0"/>
              <a:t>Edwards, T., “Liquid Fuels and Propellants for Aerospace Propulsion: 1903–2003,” Journal of Propulsion and Power, Vol. 19, No. 6, November–December 2003.</a:t>
            </a:r>
          </a:p>
          <a:p>
            <a:r>
              <a:rPr lang="en-US" altLang="en-US" sz="1800" b="0">
                <a:solidFill>
                  <a:schemeClr val="tx2"/>
                </a:solidFill>
              </a:rPr>
              <a:t>Chevron Aviation Fuel Handbook online</a:t>
            </a:r>
            <a:endParaRPr lang="fr-FR" altLang="en-US" sz="1800" b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960438">
              <a:lnSpc>
                <a:spcPct val="80000"/>
              </a:lnSpc>
              <a:defRPr/>
            </a:pPr>
            <a:r>
              <a:rPr lang="en-US" sz="3200" b="1" kern="0">
                <a:solidFill>
                  <a:srgbClr val="0D2B88"/>
                </a:solidFill>
                <a:latin typeface="+mj-lt"/>
                <a:ea typeface="+mj-ea"/>
                <a:cs typeface="+mj-cs"/>
              </a:rPr>
              <a:t>Energy Density Critical</a:t>
            </a:r>
          </a:p>
        </p:txBody>
      </p:sp>
      <p:sp>
        <p:nvSpPr>
          <p:cNvPr id="28675" name="Oval 9"/>
          <p:cNvSpPr>
            <a:spLocks noChangeArrowheads="1"/>
          </p:cNvSpPr>
          <p:nvPr/>
        </p:nvSpPr>
        <p:spPr bwMode="auto">
          <a:xfrm flipV="1">
            <a:off x="2895600" y="5092700"/>
            <a:ext cx="2286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pic>
        <p:nvPicPr>
          <p:cNvPr id="28676" name="Picture 10" descr="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40200"/>
            <a:ext cx="34004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Oval 11"/>
          <p:cNvSpPr>
            <a:spLocks noChangeArrowheads="1"/>
          </p:cNvSpPr>
          <p:nvPr/>
        </p:nvSpPr>
        <p:spPr bwMode="auto">
          <a:xfrm>
            <a:off x="3962400" y="1587500"/>
            <a:ext cx="685800" cy="685800"/>
          </a:xfrm>
          <a:prstGeom prst="ellipse">
            <a:avLst/>
          </a:prstGeom>
          <a:solidFill>
            <a:srgbClr val="00FF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600" b="0"/>
              <a:t>    </a:t>
            </a:r>
          </a:p>
        </p:txBody>
      </p:sp>
      <p:sp>
        <p:nvSpPr>
          <p:cNvPr id="28678" name="Oval 12"/>
          <p:cNvSpPr>
            <a:spLocks noChangeArrowheads="1"/>
          </p:cNvSpPr>
          <p:nvPr/>
        </p:nvSpPr>
        <p:spPr bwMode="auto">
          <a:xfrm>
            <a:off x="3124200" y="2882900"/>
            <a:ext cx="914400" cy="914400"/>
          </a:xfrm>
          <a:prstGeom prst="ellipse">
            <a:avLst/>
          </a:prstGeom>
          <a:solidFill>
            <a:srgbClr val="FFFF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679" name="Text Box 15"/>
          <p:cNvSpPr txBox="1">
            <a:spLocks noChangeArrowheads="1"/>
          </p:cNvSpPr>
          <p:nvPr/>
        </p:nvSpPr>
        <p:spPr bwMode="auto">
          <a:xfrm>
            <a:off x="2971800" y="3111500"/>
            <a:ext cx="949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600" b="0" i="1"/>
              <a:t>Alcohols</a:t>
            </a:r>
          </a:p>
        </p:txBody>
      </p:sp>
      <p:sp>
        <p:nvSpPr>
          <p:cNvPr id="28680" name="Text Box 16"/>
          <p:cNvSpPr txBox="1">
            <a:spLocks noChangeArrowheads="1"/>
          </p:cNvSpPr>
          <p:nvPr/>
        </p:nvSpPr>
        <p:spPr bwMode="auto">
          <a:xfrm>
            <a:off x="4838700" y="1409700"/>
            <a:ext cx="1562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600" b="0" i="1"/>
              <a:t>Liquid</a:t>
            </a:r>
          </a:p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600" b="0" i="1"/>
              <a:t>  Hydrocarbons</a:t>
            </a:r>
          </a:p>
        </p:txBody>
      </p:sp>
      <p:sp>
        <p:nvSpPr>
          <p:cNvPr id="28681" name="Text Box 17"/>
          <p:cNvSpPr txBox="1">
            <a:spLocks noChangeArrowheads="1"/>
          </p:cNvSpPr>
          <p:nvPr/>
        </p:nvSpPr>
        <p:spPr bwMode="auto">
          <a:xfrm>
            <a:off x="6019800" y="3797300"/>
            <a:ext cx="1063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600" b="0" i="1"/>
              <a:t>Hydrogen</a:t>
            </a:r>
          </a:p>
        </p:txBody>
      </p:sp>
      <p:sp>
        <p:nvSpPr>
          <p:cNvPr id="28682" name="Rectangle 21"/>
          <p:cNvSpPr>
            <a:spLocks noChangeArrowheads="1"/>
          </p:cNvSpPr>
          <p:nvPr/>
        </p:nvSpPr>
        <p:spPr bwMode="auto">
          <a:xfrm>
            <a:off x="3378200" y="6248400"/>
            <a:ext cx="33782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8683" name="Rectangle 25"/>
          <p:cNvSpPr>
            <a:spLocks noChangeArrowheads="1"/>
          </p:cNvSpPr>
          <p:nvPr/>
        </p:nvSpPr>
        <p:spPr bwMode="auto">
          <a:xfrm>
            <a:off x="4216400" y="1790700"/>
            <a:ext cx="88900" cy="889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684" name="Text Box 26"/>
          <p:cNvSpPr txBox="1">
            <a:spLocks noChangeArrowheads="1"/>
          </p:cNvSpPr>
          <p:nvPr/>
        </p:nvSpPr>
        <p:spPr bwMode="auto">
          <a:xfrm>
            <a:off x="4191000" y="17272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en-US" sz="1600" b="0"/>
              <a:t>FT jet</a:t>
            </a:r>
          </a:p>
        </p:txBody>
      </p:sp>
      <p:sp>
        <p:nvSpPr>
          <p:cNvPr id="28685" name="Line 27"/>
          <p:cNvSpPr>
            <a:spLocks noChangeShapeType="1"/>
          </p:cNvSpPr>
          <p:nvPr/>
        </p:nvSpPr>
        <p:spPr bwMode="auto">
          <a:xfrm flipV="1">
            <a:off x="4254500" y="1193800"/>
            <a:ext cx="0" cy="4381500"/>
          </a:xfrm>
          <a:prstGeom prst="line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686" name="Rectangle 30"/>
          <p:cNvSpPr>
            <a:spLocks noChangeArrowheads="1"/>
          </p:cNvSpPr>
          <p:nvPr/>
        </p:nvSpPr>
        <p:spPr bwMode="auto">
          <a:xfrm>
            <a:off x="2741613" y="1285875"/>
            <a:ext cx="4557712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687" name="Line 31"/>
          <p:cNvSpPr>
            <a:spLocks noChangeShapeType="1"/>
          </p:cNvSpPr>
          <p:nvPr/>
        </p:nvSpPr>
        <p:spPr bwMode="auto">
          <a:xfrm>
            <a:off x="2741613" y="4868863"/>
            <a:ext cx="455771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32"/>
          <p:cNvSpPr>
            <a:spLocks noChangeShapeType="1"/>
          </p:cNvSpPr>
          <p:nvPr/>
        </p:nvSpPr>
        <p:spPr bwMode="auto">
          <a:xfrm>
            <a:off x="2741613" y="4146550"/>
            <a:ext cx="455771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33"/>
          <p:cNvSpPr>
            <a:spLocks noChangeShapeType="1"/>
          </p:cNvSpPr>
          <p:nvPr/>
        </p:nvSpPr>
        <p:spPr bwMode="auto">
          <a:xfrm>
            <a:off x="2741613" y="3438525"/>
            <a:ext cx="455771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34"/>
          <p:cNvSpPr>
            <a:spLocks noChangeShapeType="1"/>
          </p:cNvSpPr>
          <p:nvPr/>
        </p:nvSpPr>
        <p:spPr bwMode="auto">
          <a:xfrm>
            <a:off x="2741613" y="2716213"/>
            <a:ext cx="455771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35"/>
          <p:cNvSpPr>
            <a:spLocks noChangeShapeType="1"/>
          </p:cNvSpPr>
          <p:nvPr/>
        </p:nvSpPr>
        <p:spPr bwMode="auto">
          <a:xfrm>
            <a:off x="2741613" y="2008188"/>
            <a:ext cx="455771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Line 36"/>
          <p:cNvSpPr>
            <a:spLocks noChangeShapeType="1"/>
          </p:cNvSpPr>
          <p:nvPr/>
        </p:nvSpPr>
        <p:spPr bwMode="auto">
          <a:xfrm>
            <a:off x="2741613" y="1285875"/>
            <a:ext cx="455771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Rectangle 37"/>
          <p:cNvSpPr>
            <a:spLocks noChangeArrowheads="1"/>
          </p:cNvSpPr>
          <p:nvPr/>
        </p:nvSpPr>
        <p:spPr bwMode="auto">
          <a:xfrm>
            <a:off x="2741613" y="1285875"/>
            <a:ext cx="4557712" cy="4291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694" name="Line 38"/>
          <p:cNvSpPr>
            <a:spLocks noChangeShapeType="1"/>
          </p:cNvSpPr>
          <p:nvPr/>
        </p:nvSpPr>
        <p:spPr bwMode="auto">
          <a:xfrm>
            <a:off x="2741613" y="1285875"/>
            <a:ext cx="0" cy="4291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5" name="Line 39"/>
          <p:cNvSpPr>
            <a:spLocks noChangeShapeType="1"/>
          </p:cNvSpPr>
          <p:nvPr/>
        </p:nvSpPr>
        <p:spPr bwMode="auto">
          <a:xfrm>
            <a:off x="2647950" y="5576888"/>
            <a:ext cx="936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Line 40"/>
          <p:cNvSpPr>
            <a:spLocks noChangeShapeType="1"/>
          </p:cNvSpPr>
          <p:nvPr/>
        </p:nvSpPr>
        <p:spPr bwMode="auto">
          <a:xfrm>
            <a:off x="2647950" y="4868863"/>
            <a:ext cx="936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Line 41"/>
          <p:cNvSpPr>
            <a:spLocks noChangeShapeType="1"/>
          </p:cNvSpPr>
          <p:nvPr/>
        </p:nvSpPr>
        <p:spPr bwMode="auto">
          <a:xfrm>
            <a:off x="2647950" y="4146550"/>
            <a:ext cx="936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8" name="Line 42"/>
          <p:cNvSpPr>
            <a:spLocks noChangeShapeType="1"/>
          </p:cNvSpPr>
          <p:nvPr/>
        </p:nvSpPr>
        <p:spPr bwMode="auto">
          <a:xfrm>
            <a:off x="2647950" y="3438525"/>
            <a:ext cx="936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Line 43"/>
          <p:cNvSpPr>
            <a:spLocks noChangeShapeType="1"/>
          </p:cNvSpPr>
          <p:nvPr/>
        </p:nvSpPr>
        <p:spPr bwMode="auto">
          <a:xfrm>
            <a:off x="2647950" y="2716213"/>
            <a:ext cx="936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0" name="Line 44"/>
          <p:cNvSpPr>
            <a:spLocks noChangeShapeType="1"/>
          </p:cNvSpPr>
          <p:nvPr/>
        </p:nvSpPr>
        <p:spPr bwMode="auto">
          <a:xfrm>
            <a:off x="2647950" y="2008188"/>
            <a:ext cx="936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1" name="Line 45"/>
          <p:cNvSpPr>
            <a:spLocks noChangeShapeType="1"/>
          </p:cNvSpPr>
          <p:nvPr/>
        </p:nvSpPr>
        <p:spPr bwMode="auto">
          <a:xfrm>
            <a:off x="2647950" y="1285875"/>
            <a:ext cx="936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Line 46"/>
          <p:cNvSpPr>
            <a:spLocks noChangeShapeType="1"/>
          </p:cNvSpPr>
          <p:nvPr/>
        </p:nvSpPr>
        <p:spPr bwMode="auto">
          <a:xfrm>
            <a:off x="2741613" y="5576888"/>
            <a:ext cx="45577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3" name="Line 47"/>
          <p:cNvSpPr>
            <a:spLocks noChangeShapeType="1"/>
          </p:cNvSpPr>
          <p:nvPr/>
        </p:nvSpPr>
        <p:spPr bwMode="auto">
          <a:xfrm flipV="1">
            <a:off x="2741613" y="5576888"/>
            <a:ext cx="0" cy="93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Line 48"/>
          <p:cNvSpPr>
            <a:spLocks noChangeShapeType="1"/>
          </p:cNvSpPr>
          <p:nvPr/>
        </p:nvSpPr>
        <p:spPr bwMode="auto">
          <a:xfrm flipV="1">
            <a:off x="4265613" y="5576888"/>
            <a:ext cx="0" cy="93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5" name="Line 49"/>
          <p:cNvSpPr>
            <a:spLocks noChangeShapeType="1"/>
          </p:cNvSpPr>
          <p:nvPr/>
        </p:nvSpPr>
        <p:spPr bwMode="auto">
          <a:xfrm flipV="1">
            <a:off x="5775325" y="5576888"/>
            <a:ext cx="0" cy="93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6" name="Line 50"/>
          <p:cNvSpPr>
            <a:spLocks noChangeShapeType="1"/>
          </p:cNvSpPr>
          <p:nvPr/>
        </p:nvSpPr>
        <p:spPr bwMode="auto">
          <a:xfrm flipV="1">
            <a:off x="7299325" y="5576888"/>
            <a:ext cx="0" cy="93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7" name="Rectangle 51"/>
          <p:cNvSpPr>
            <a:spLocks noChangeArrowheads="1"/>
          </p:cNvSpPr>
          <p:nvPr/>
        </p:nvSpPr>
        <p:spPr bwMode="auto">
          <a:xfrm>
            <a:off x="4225925" y="1968500"/>
            <a:ext cx="66675" cy="66675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08" name="Rectangle 52"/>
          <p:cNvSpPr>
            <a:spLocks noChangeArrowheads="1"/>
          </p:cNvSpPr>
          <p:nvPr/>
        </p:nvSpPr>
        <p:spPr bwMode="auto">
          <a:xfrm>
            <a:off x="4133850" y="1720850"/>
            <a:ext cx="66675" cy="66675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09" name="Rectangle 53"/>
          <p:cNvSpPr>
            <a:spLocks noChangeArrowheads="1"/>
          </p:cNvSpPr>
          <p:nvPr/>
        </p:nvSpPr>
        <p:spPr bwMode="auto">
          <a:xfrm>
            <a:off x="3370263" y="3719513"/>
            <a:ext cx="66675" cy="66675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10" name="Rectangle 54"/>
          <p:cNvSpPr>
            <a:spLocks noChangeArrowheads="1"/>
          </p:cNvSpPr>
          <p:nvPr/>
        </p:nvSpPr>
        <p:spPr bwMode="auto">
          <a:xfrm>
            <a:off x="3624263" y="3063875"/>
            <a:ext cx="66675" cy="66675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11" name="Rectangle 55"/>
          <p:cNvSpPr>
            <a:spLocks noChangeArrowheads="1"/>
          </p:cNvSpPr>
          <p:nvPr/>
        </p:nvSpPr>
        <p:spPr bwMode="auto">
          <a:xfrm>
            <a:off x="6657975" y="4573588"/>
            <a:ext cx="66675" cy="6826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12" name="Rectangle 56"/>
          <p:cNvSpPr>
            <a:spLocks noChangeArrowheads="1"/>
          </p:cNvSpPr>
          <p:nvPr/>
        </p:nvSpPr>
        <p:spPr bwMode="auto">
          <a:xfrm>
            <a:off x="2768600" y="4252913"/>
            <a:ext cx="66675" cy="66675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13" name="Rectangle 57"/>
          <p:cNvSpPr>
            <a:spLocks noChangeArrowheads="1"/>
          </p:cNvSpPr>
          <p:nvPr/>
        </p:nvSpPr>
        <p:spPr bwMode="auto">
          <a:xfrm>
            <a:off x="6657975" y="4827588"/>
            <a:ext cx="66675" cy="66675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14" name="Rectangle 59"/>
          <p:cNvSpPr>
            <a:spLocks noChangeArrowheads="1"/>
          </p:cNvSpPr>
          <p:nvPr/>
        </p:nvSpPr>
        <p:spPr bwMode="auto">
          <a:xfrm>
            <a:off x="2435225" y="5402263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2500" b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000" b="0"/>
          </a:p>
        </p:txBody>
      </p:sp>
      <p:sp>
        <p:nvSpPr>
          <p:cNvPr id="28715" name="Rectangle 60"/>
          <p:cNvSpPr>
            <a:spLocks noChangeArrowheads="1"/>
          </p:cNvSpPr>
          <p:nvPr/>
        </p:nvSpPr>
        <p:spPr bwMode="auto">
          <a:xfrm>
            <a:off x="2195513" y="4694238"/>
            <a:ext cx="396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2500" b="0">
                <a:solidFill>
                  <a:srgbClr val="000000"/>
                </a:solidFill>
                <a:latin typeface="Times New Roman" panose="02020603050405020304" pitchFamily="18" charset="0"/>
              </a:rPr>
              <a:t>0.2</a:t>
            </a:r>
            <a:endParaRPr lang="en-US" altLang="en-US" sz="2000" b="0"/>
          </a:p>
        </p:txBody>
      </p:sp>
      <p:sp>
        <p:nvSpPr>
          <p:cNvPr id="28716" name="Rectangle 61"/>
          <p:cNvSpPr>
            <a:spLocks noChangeArrowheads="1"/>
          </p:cNvSpPr>
          <p:nvPr/>
        </p:nvSpPr>
        <p:spPr bwMode="auto">
          <a:xfrm>
            <a:off x="2195513" y="3973513"/>
            <a:ext cx="396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2500" b="0">
                <a:solidFill>
                  <a:srgbClr val="000000"/>
                </a:solidFill>
                <a:latin typeface="Times New Roman" panose="02020603050405020304" pitchFamily="18" charset="0"/>
              </a:rPr>
              <a:t>0.4</a:t>
            </a:r>
            <a:endParaRPr lang="en-US" altLang="en-US" sz="2000" b="0"/>
          </a:p>
        </p:txBody>
      </p:sp>
      <p:sp>
        <p:nvSpPr>
          <p:cNvPr id="28717" name="Rectangle 62"/>
          <p:cNvSpPr>
            <a:spLocks noChangeArrowheads="1"/>
          </p:cNvSpPr>
          <p:nvPr/>
        </p:nvSpPr>
        <p:spPr bwMode="auto">
          <a:xfrm>
            <a:off x="2195513" y="3263900"/>
            <a:ext cx="396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2500" b="0">
                <a:solidFill>
                  <a:srgbClr val="000000"/>
                </a:solidFill>
                <a:latin typeface="Times New Roman" panose="02020603050405020304" pitchFamily="18" charset="0"/>
              </a:rPr>
              <a:t>0.6</a:t>
            </a:r>
            <a:endParaRPr lang="en-US" altLang="en-US" sz="2000" b="0"/>
          </a:p>
        </p:txBody>
      </p:sp>
      <p:sp>
        <p:nvSpPr>
          <p:cNvPr id="28718" name="Rectangle 63"/>
          <p:cNvSpPr>
            <a:spLocks noChangeArrowheads="1"/>
          </p:cNvSpPr>
          <p:nvPr/>
        </p:nvSpPr>
        <p:spPr bwMode="auto">
          <a:xfrm>
            <a:off x="2195513" y="2543175"/>
            <a:ext cx="396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2500" b="0">
                <a:solidFill>
                  <a:srgbClr val="000000"/>
                </a:solidFill>
                <a:latin typeface="Times New Roman" panose="02020603050405020304" pitchFamily="18" charset="0"/>
              </a:rPr>
              <a:t>0.8</a:t>
            </a:r>
            <a:endParaRPr lang="en-US" altLang="en-US" sz="2000" b="0"/>
          </a:p>
        </p:txBody>
      </p:sp>
      <p:sp>
        <p:nvSpPr>
          <p:cNvPr id="28719" name="Rectangle 64"/>
          <p:cNvSpPr>
            <a:spLocks noChangeArrowheads="1"/>
          </p:cNvSpPr>
          <p:nvPr/>
        </p:nvSpPr>
        <p:spPr bwMode="auto">
          <a:xfrm>
            <a:off x="2435225" y="1833563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2500" b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en-US" altLang="en-US" sz="2000" b="0"/>
          </a:p>
        </p:txBody>
      </p:sp>
      <p:sp>
        <p:nvSpPr>
          <p:cNvPr id="28720" name="Rectangle 65"/>
          <p:cNvSpPr>
            <a:spLocks noChangeArrowheads="1"/>
          </p:cNvSpPr>
          <p:nvPr/>
        </p:nvSpPr>
        <p:spPr bwMode="auto">
          <a:xfrm>
            <a:off x="2195513" y="1112838"/>
            <a:ext cx="396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2500" b="0">
                <a:solidFill>
                  <a:srgbClr val="000000"/>
                </a:solidFill>
                <a:latin typeface="Times New Roman" panose="02020603050405020304" pitchFamily="18" charset="0"/>
              </a:rPr>
              <a:t>1.2</a:t>
            </a:r>
            <a:endParaRPr lang="en-US" altLang="en-US" sz="2000" b="0"/>
          </a:p>
        </p:txBody>
      </p:sp>
      <p:sp>
        <p:nvSpPr>
          <p:cNvPr id="28721" name="Rectangle 66"/>
          <p:cNvSpPr>
            <a:spLocks noChangeArrowheads="1"/>
          </p:cNvSpPr>
          <p:nvPr/>
        </p:nvSpPr>
        <p:spPr bwMode="auto">
          <a:xfrm>
            <a:off x="2654300" y="5691188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2500" b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000" b="0"/>
          </a:p>
        </p:txBody>
      </p:sp>
      <p:sp>
        <p:nvSpPr>
          <p:cNvPr id="28722" name="Rectangle 67"/>
          <p:cNvSpPr>
            <a:spLocks noChangeArrowheads="1"/>
          </p:cNvSpPr>
          <p:nvPr/>
        </p:nvSpPr>
        <p:spPr bwMode="auto">
          <a:xfrm>
            <a:off x="4176713" y="5691188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2500" b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en-US" altLang="en-US" sz="2000" b="0"/>
          </a:p>
        </p:txBody>
      </p:sp>
      <p:sp>
        <p:nvSpPr>
          <p:cNvPr id="28723" name="Rectangle 68"/>
          <p:cNvSpPr>
            <a:spLocks noChangeArrowheads="1"/>
          </p:cNvSpPr>
          <p:nvPr/>
        </p:nvSpPr>
        <p:spPr bwMode="auto">
          <a:xfrm>
            <a:off x="5688013" y="5691188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2500" b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2000" b="0"/>
          </a:p>
        </p:txBody>
      </p:sp>
      <p:sp>
        <p:nvSpPr>
          <p:cNvPr id="28724" name="Rectangle 69"/>
          <p:cNvSpPr>
            <a:spLocks noChangeArrowheads="1"/>
          </p:cNvSpPr>
          <p:nvPr/>
        </p:nvSpPr>
        <p:spPr bwMode="auto">
          <a:xfrm>
            <a:off x="7212013" y="5691188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2500" b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en-US" altLang="en-US" sz="2000" b="0"/>
          </a:p>
        </p:txBody>
      </p:sp>
      <p:sp>
        <p:nvSpPr>
          <p:cNvPr id="28725" name="Rectangle 70"/>
          <p:cNvSpPr>
            <a:spLocks noChangeArrowheads="1"/>
          </p:cNvSpPr>
          <p:nvPr/>
        </p:nvSpPr>
        <p:spPr bwMode="auto">
          <a:xfrm>
            <a:off x="3463925" y="5995988"/>
            <a:ext cx="30527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</a:rPr>
              <a:t>Energy Density per Unit Mass</a:t>
            </a:r>
            <a:endParaRPr lang="en-US" altLang="en-US" sz="2000" b="0"/>
          </a:p>
        </p:txBody>
      </p:sp>
      <p:sp>
        <p:nvSpPr>
          <p:cNvPr id="28726" name="Rectangle 71"/>
          <p:cNvSpPr>
            <a:spLocks noChangeArrowheads="1"/>
          </p:cNvSpPr>
          <p:nvPr/>
        </p:nvSpPr>
        <p:spPr bwMode="auto">
          <a:xfrm>
            <a:off x="4060825" y="6262688"/>
            <a:ext cx="1770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 (relative to gasoline)</a:t>
            </a:r>
            <a:endParaRPr lang="en-US" altLang="en-US" sz="2000" b="0"/>
          </a:p>
        </p:txBody>
      </p:sp>
      <p:sp>
        <p:nvSpPr>
          <p:cNvPr id="28727" name="Rectangle 72"/>
          <p:cNvSpPr>
            <a:spLocks noChangeArrowheads="1"/>
          </p:cNvSpPr>
          <p:nvPr/>
        </p:nvSpPr>
        <p:spPr bwMode="auto">
          <a:xfrm rot="-5400000">
            <a:off x="-141287" y="3367087"/>
            <a:ext cx="33289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</a:rPr>
              <a:t>Energy Density per unit Volume </a:t>
            </a:r>
            <a:endParaRPr lang="en-US" altLang="en-US" sz="2000" b="0"/>
          </a:p>
        </p:txBody>
      </p:sp>
      <p:sp>
        <p:nvSpPr>
          <p:cNvPr id="28728" name="Rectangle 73"/>
          <p:cNvSpPr>
            <a:spLocks noChangeArrowheads="1"/>
          </p:cNvSpPr>
          <p:nvPr/>
        </p:nvSpPr>
        <p:spPr bwMode="auto">
          <a:xfrm rot="-5400000">
            <a:off x="919163" y="3465512"/>
            <a:ext cx="1720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(relative to gasoline)</a:t>
            </a:r>
            <a:endParaRPr lang="en-US" altLang="en-US" sz="2000" b="0"/>
          </a:p>
        </p:txBody>
      </p:sp>
      <p:sp>
        <p:nvSpPr>
          <p:cNvPr id="28729" name="Rectangle 76"/>
          <p:cNvSpPr>
            <a:spLocks noChangeArrowheads="1"/>
          </p:cNvSpPr>
          <p:nvPr/>
        </p:nvSpPr>
        <p:spPr bwMode="auto">
          <a:xfrm>
            <a:off x="3462338" y="1504950"/>
            <a:ext cx="6143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</a:rPr>
              <a:t>diesel</a:t>
            </a:r>
            <a:endParaRPr lang="en-US" altLang="en-US" sz="2000" b="0"/>
          </a:p>
        </p:txBody>
      </p:sp>
      <p:sp>
        <p:nvSpPr>
          <p:cNvPr id="28730" name="Rectangle 78"/>
          <p:cNvSpPr>
            <a:spLocks noChangeArrowheads="1"/>
          </p:cNvSpPr>
          <p:nvPr/>
        </p:nvSpPr>
        <p:spPr bwMode="auto">
          <a:xfrm>
            <a:off x="3275013" y="1679575"/>
            <a:ext cx="69691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</a:rPr>
              <a:t>jet fuel</a:t>
            </a:r>
            <a:endParaRPr lang="en-US" altLang="en-US" sz="2000" b="0"/>
          </a:p>
        </p:txBody>
      </p:sp>
      <p:sp>
        <p:nvSpPr>
          <p:cNvPr id="28731" name="Rectangle 79"/>
          <p:cNvSpPr>
            <a:spLocks noChangeArrowheads="1"/>
          </p:cNvSpPr>
          <p:nvPr/>
        </p:nvSpPr>
        <p:spPr bwMode="auto">
          <a:xfrm>
            <a:off x="7059613" y="2168525"/>
            <a:ext cx="523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32" name="Rectangle 80"/>
          <p:cNvSpPr>
            <a:spLocks noChangeArrowheads="1"/>
          </p:cNvSpPr>
          <p:nvPr/>
        </p:nvSpPr>
        <p:spPr bwMode="auto">
          <a:xfrm>
            <a:off x="3757613" y="2957513"/>
            <a:ext cx="8953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33" name="Rectangle 81"/>
          <p:cNvSpPr>
            <a:spLocks noChangeArrowheads="1"/>
          </p:cNvSpPr>
          <p:nvPr/>
        </p:nvSpPr>
        <p:spPr bwMode="auto">
          <a:xfrm>
            <a:off x="3873500" y="2997200"/>
            <a:ext cx="768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</a:rPr>
              <a:t>ethanol</a:t>
            </a:r>
            <a:endParaRPr lang="en-US" altLang="en-US" sz="2000" b="0"/>
          </a:p>
        </p:txBody>
      </p:sp>
      <p:sp>
        <p:nvSpPr>
          <p:cNvPr id="28734" name="Rectangle 82"/>
          <p:cNvSpPr>
            <a:spLocks noChangeArrowheads="1"/>
          </p:cNvSpPr>
          <p:nvPr/>
        </p:nvSpPr>
        <p:spPr bwMode="auto">
          <a:xfrm>
            <a:off x="3476625" y="3584575"/>
            <a:ext cx="10826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35" name="Rectangle 83"/>
          <p:cNvSpPr>
            <a:spLocks noChangeArrowheads="1"/>
          </p:cNvSpPr>
          <p:nvPr/>
        </p:nvSpPr>
        <p:spPr bwMode="auto">
          <a:xfrm>
            <a:off x="3590925" y="3625850"/>
            <a:ext cx="9604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</a:rPr>
              <a:t>methanol</a:t>
            </a:r>
            <a:endParaRPr lang="en-US" altLang="en-US" sz="2000" b="0"/>
          </a:p>
        </p:txBody>
      </p:sp>
      <p:sp>
        <p:nvSpPr>
          <p:cNvPr id="28736" name="Rectangle 84"/>
          <p:cNvSpPr>
            <a:spLocks noChangeArrowheads="1"/>
          </p:cNvSpPr>
          <p:nvPr/>
        </p:nvSpPr>
        <p:spPr bwMode="auto">
          <a:xfrm>
            <a:off x="2835275" y="4200525"/>
            <a:ext cx="1509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37" name="Rectangle 85"/>
          <p:cNvSpPr>
            <a:spLocks noChangeArrowheads="1"/>
          </p:cNvSpPr>
          <p:nvPr/>
        </p:nvSpPr>
        <p:spPr bwMode="auto">
          <a:xfrm>
            <a:off x="2946400" y="4240213"/>
            <a:ext cx="14065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</a:rPr>
              <a:t>metal hydride</a:t>
            </a:r>
            <a:endParaRPr lang="en-US" altLang="en-US" sz="2000" b="0"/>
          </a:p>
        </p:txBody>
      </p:sp>
      <p:sp>
        <p:nvSpPr>
          <p:cNvPr id="28738" name="Rectangle 86"/>
          <p:cNvSpPr>
            <a:spLocks noChangeArrowheads="1"/>
          </p:cNvSpPr>
          <p:nvPr/>
        </p:nvSpPr>
        <p:spPr bwMode="auto">
          <a:xfrm>
            <a:off x="6911975" y="4159250"/>
            <a:ext cx="539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39" name="Rectangle 87"/>
          <p:cNvSpPr>
            <a:spLocks noChangeArrowheads="1"/>
          </p:cNvSpPr>
          <p:nvPr/>
        </p:nvSpPr>
        <p:spPr bwMode="auto">
          <a:xfrm>
            <a:off x="6764338" y="4294188"/>
            <a:ext cx="695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40" name="Rectangle 88"/>
          <p:cNvSpPr>
            <a:spLocks noChangeArrowheads="1"/>
          </p:cNvSpPr>
          <p:nvPr/>
        </p:nvSpPr>
        <p:spPr bwMode="auto">
          <a:xfrm>
            <a:off x="6883400" y="4333875"/>
            <a:ext cx="5762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</a:rPr>
              <a:t>liquid</a:t>
            </a:r>
            <a:endParaRPr lang="en-US" altLang="en-US" sz="2000" b="0"/>
          </a:p>
        </p:txBody>
      </p:sp>
      <p:sp>
        <p:nvSpPr>
          <p:cNvPr id="28741" name="Rectangle 89"/>
          <p:cNvSpPr>
            <a:spLocks noChangeArrowheads="1"/>
          </p:cNvSpPr>
          <p:nvPr/>
        </p:nvSpPr>
        <p:spPr bwMode="auto">
          <a:xfrm>
            <a:off x="7059613" y="4159250"/>
            <a:ext cx="523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42" name="Rectangle 90"/>
          <p:cNvSpPr>
            <a:spLocks noChangeArrowheads="1"/>
          </p:cNvSpPr>
          <p:nvPr/>
        </p:nvSpPr>
        <p:spPr bwMode="auto">
          <a:xfrm>
            <a:off x="5133975" y="5189538"/>
            <a:ext cx="539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43" name="Rectangle 91"/>
          <p:cNvSpPr>
            <a:spLocks noChangeArrowheads="1"/>
          </p:cNvSpPr>
          <p:nvPr/>
        </p:nvSpPr>
        <p:spPr bwMode="auto">
          <a:xfrm>
            <a:off x="6391275" y="4814888"/>
            <a:ext cx="229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44" name="Rectangle 92"/>
          <p:cNvSpPr>
            <a:spLocks noChangeArrowheads="1"/>
          </p:cNvSpPr>
          <p:nvPr/>
        </p:nvSpPr>
        <p:spPr bwMode="auto">
          <a:xfrm>
            <a:off x="6864350" y="4894263"/>
            <a:ext cx="14700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</a:rPr>
              <a:t>10,000 psi gas</a:t>
            </a:r>
            <a:endParaRPr lang="en-US" altLang="en-US" sz="2000" b="0"/>
          </a:p>
        </p:txBody>
      </p:sp>
      <p:sp>
        <p:nvSpPr>
          <p:cNvPr id="28745" name="Rectangle 93"/>
          <p:cNvSpPr>
            <a:spLocks noChangeArrowheads="1"/>
          </p:cNvSpPr>
          <p:nvPr/>
        </p:nvSpPr>
        <p:spPr bwMode="auto">
          <a:xfrm>
            <a:off x="7059613" y="4159250"/>
            <a:ext cx="523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46" name="Rectangle 94"/>
          <p:cNvSpPr>
            <a:spLocks noChangeArrowheads="1"/>
          </p:cNvSpPr>
          <p:nvPr/>
        </p:nvSpPr>
        <p:spPr bwMode="auto">
          <a:xfrm>
            <a:off x="2835275" y="5241925"/>
            <a:ext cx="19510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47" name="Rectangle 95"/>
          <p:cNvSpPr>
            <a:spLocks noChangeArrowheads="1"/>
          </p:cNvSpPr>
          <p:nvPr/>
        </p:nvSpPr>
        <p:spPr bwMode="auto">
          <a:xfrm>
            <a:off x="2947988" y="5283200"/>
            <a:ext cx="18732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</a:rPr>
              <a:t>lithium ion battery</a:t>
            </a:r>
            <a:endParaRPr lang="en-US" altLang="en-US" sz="2000" b="0"/>
          </a:p>
        </p:txBody>
      </p:sp>
      <p:sp>
        <p:nvSpPr>
          <p:cNvPr id="28748" name="Rectangle 96"/>
          <p:cNvSpPr>
            <a:spLocks noChangeArrowheads="1"/>
          </p:cNvSpPr>
          <p:nvPr/>
        </p:nvSpPr>
        <p:spPr bwMode="auto">
          <a:xfrm>
            <a:off x="7059613" y="4159250"/>
            <a:ext cx="523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49" name="Rectangle 97"/>
          <p:cNvSpPr>
            <a:spLocks noChangeArrowheads="1"/>
          </p:cNvSpPr>
          <p:nvPr/>
        </p:nvSpPr>
        <p:spPr bwMode="auto">
          <a:xfrm>
            <a:off x="5348288" y="4627563"/>
            <a:ext cx="539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50" name="Rectangle 98"/>
          <p:cNvSpPr>
            <a:spLocks noChangeArrowheads="1"/>
          </p:cNvSpPr>
          <p:nvPr/>
        </p:nvSpPr>
        <p:spPr bwMode="auto">
          <a:xfrm>
            <a:off x="4559300" y="4667250"/>
            <a:ext cx="1270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51" name="Rectangle 99"/>
          <p:cNvSpPr>
            <a:spLocks noChangeArrowheads="1"/>
          </p:cNvSpPr>
          <p:nvPr/>
        </p:nvSpPr>
        <p:spPr bwMode="auto">
          <a:xfrm>
            <a:off x="4648200" y="4419600"/>
            <a:ext cx="1208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</a:rPr>
              <a:t>containment</a:t>
            </a:r>
            <a:endParaRPr lang="en-US" altLang="en-US" sz="2000" b="0"/>
          </a:p>
        </p:txBody>
      </p:sp>
      <p:sp>
        <p:nvSpPr>
          <p:cNvPr id="28752" name="Rectangle 101"/>
          <p:cNvSpPr>
            <a:spLocks noChangeArrowheads="1"/>
          </p:cNvSpPr>
          <p:nvPr/>
        </p:nvSpPr>
        <p:spPr bwMode="auto">
          <a:xfrm>
            <a:off x="4324350" y="2127250"/>
            <a:ext cx="66675" cy="66675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53" name="Rectangle 102"/>
          <p:cNvSpPr>
            <a:spLocks noChangeArrowheads="1"/>
          </p:cNvSpPr>
          <p:nvPr/>
        </p:nvSpPr>
        <p:spPr bwMode="auto">
          <a:xfrm>
            <a:off x="3344863" y="1911350"/>
            <a:ext cx="87788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</a:rPr>
              <a:t>gasoline</a:t>
            </a:r>
            <a:endParaRPr lang="en-US" altLang="en-US" sz="2000" b="0"/>
          </a:p>
        </p:txBody>
      </p:sp>
      <p:sp>
        <p:nvSpPr>
          <p:cNvPr id="28754" name="Rectangle 104"/>
          <p:cNvSpPr>
            <a:spLocks noChangeArrowheads="1"/>
          </p:cNvSpPr>
          <p:nvPr/>
        </p:nvSpPr>
        <p:spPr bwMode="auto">
          <a:xfrm rot="-5400000">
            <a:off x="-468313" y="3509963"/>
            <a:ext cx="17510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</a:rPr>
              <a:t>Increasing  range </a:t>
            </a:r>
            <a:endParaRPr lang="en-US" altLang="en-US" sz="2000" b="0"/>
          </a:p>
        </p:txBody>
      </p:sp>
      <p:sp>
        <p:nvSpPr>
          <p:cNvPr id="28755" name="Line 106"/>
          <p:cNvSpPr>
            <a:spLocks noChangeShapeType="1"/>
          </p:cNvSpPr>
          <p:nvPr/>
        </p:nvSpPr>
        <p:spPr bwMode="auto">
          <a:xfrm flipV="1">
            <a:off x="642938" y="2636838"/>
            <a:ext cx="4762" cy="1981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56" name="Rectangle 107"/>
          <p:cNvSpPr>
            <a:spLocks noChangeArrowheads="1"/>
          </p:cNvSpPr>
          <p:nvPr/>
        </p:nvSpPr>
        <p:spPr bwMode="auto">
          <a:xfrm>
            <a:off x="1557338" y="6497638"/>
            <a:ext cx="39544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</a:rPr>
              <a:t>Decreasing specific fuel consumption </a:t>
            </a:r>
            <a:endParaRPr lang="en-US" altLang="en-US" sz="2000" b="0"/>
          </a:p>
        </p:txBody>
      </p:sp>
      <p:sp>
        <p:nvSpPr>
          <p:cNvPr id="28757" name="Line 108"/>
          <p:cNvSpPr>
            <a:spLocks noChangeShapeType="1"/>
          </p:cNvSpPr>
          <p:nvPr/>
        </p:nvSpPr>
        <p:spPr bwMode="auto">
          <a:xfrm rot="5400000" flipV="1">
            <a:off x="6625431" y="5685632"/>
            <a:ext cx="4763" cy="1981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58" name="Rectangle 109"/>
          <p:cNvSpPr>
            <a:spLocks noChangeArrowheads="1"/>
          </p:cNvSpPr>
          <p:nvPr/>
        </p:nvSpPr>
        <p:spPr bwMode="auto">
          <a:xfrm>
            <a:off x="4314825" y="1866900"/>
            <a:ext cx="66675" cy="66675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28759" name="Rectangle 110"/>
          <p:cNvSpPr>
            <a:spLocks noChangeArrowheads="1"/>
          </p:cNvSpPr>
          <p:nvPr/>
        </p:nvSpPr>
        <p:spPr bwMode="auto">
          <a:xfrm>
            <a:off x="4427538" y="1924050"/>
            <a:ext cx="6143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</a:rPr>
              <a:t>avgas</a:t>
            </a:r>
            <a:endParaRPr lang="en-US" altLang="en-US" sz="2000" b="0"/>
          </a:p>
        </p:txBody>
      </p:sp>
      <p:sp>
        <p:nvSpPr>
          <p:cNvPr id="28760" name="Line 112"/>
          <p:cNvSpPr>
            <a:spLocks noChangeShapeType="1"/>
          </p:cNvSpPr>
          <p:nvPr/>
        </p:nvSpPr>
        <p:spPr bwMode="auto">
          <a:xfrm rot="-5400000">
            <a:off x="2107407" y="3439319"/>
            <a:ext cx="430371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1" name="Rectangle 113"/>
          <p:cNvSpPr>
            <a:spLocks noChangeArrowheads="1"/>
          </p:cNvSpPr>
          <p:nvPr/>
        </p:nvSpPr>
        <p:spPr bwMode="auto">
          <a:xfrm>
            <a:off x="7337425" y="1881188"/>
            <a:ext cx="14081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 114,200 BTU/gal</a:t>
            </a:r>
            <a:endParaRPr lang="en-US" altLang="en-US" sz="2000" b="0"/>
          </a:p>
        </p:txBody>
      </p:sp>
      <p:sp>
        <p:nvSpPr>
          <p:cNvPr id="28762" name="Rectangle 114"/>
          <p:cNvSpPr>
            <a:spLocks noChangeArrowheads="1"/>
          </p:cNvSpPr>
          <p:nvPr/>
        </p:nvSpPr>
        <p:spPr bwMode="auto">
          <a:xfrm>
            <a:off x="3702050" y="1030288"/>
            <a:ext cx="1211263" cy="212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 18,600 BTU/lb</a:t>
            </a:r>
            <a:endParaRPr lang="en-US" altLang="en-US" sz="2000" b="0"/>
          </a:p>
        </p:txBody>
      </p:sp>
      <p:sp>
        <p:nvSpPr>
          <p:cNvPr id="28763" name="Line 115"/>
          <p:cNvSpPr>
            <a:spLocks noChangeShapeType="1"/>
          </p:cNvSpPr>
          <p:nvPr/>
        </p:nvSpPr>
        <p:spPr bwMode="auto">
          <a:xfrm flipH="1">
            <a:off x="4267200" y="1239838"/>
            <a:ext cx="185738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64" name="Line 116"/>
          <p:cNvSpPr>
            <a:spLocks noChangeShapeType="1"/>
          </p:cNvSpPr>
          <p:nvPr/>
        </p:nvSpPr>
        <p:spPr bwMode="auto">
          <a:xfrm flipH="1">
            <a:off x="7112000" y="1976438"/>
            <a:ext cx="223838" cy="5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65" name="TextBox 2"/>
          <p:cNvSpPr txBox="1">
            <a:spLocks noChangeArrowheads="1"/>
          </p:cNvSpPr>
          <p:nvPr/>
        </p:nvSpPr>
        <p:spPr bwMode="auto">
          <a:xfrm>
            <a:off x="8439150" y="6473825"/>
            <a:ext cx="76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Navy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52413"/>
            <a:ext cx="7162800" cy="433387"/>
          </a:xfrm>
        </p:spPr>
        <p:txBody>
          <a:bodyPr/>
          <a:lstStyle/>
          <a:p>
            <a:pPr eaLnBrk="1" hangingPunct="1"/>
            <a:r>
              <a:rPr lang="en-US" altLang="en-US"/>
              <a:t>In The Beginning…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746125" y="1382713"/>
            <a:ext cx="7788275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2013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</a:pPr>
            <a:r>
              <a:rPr lang="en-US" altLang="en-US"/>
              <a:t>Wright Brothers flew on “several cans of Standard Oil motor gasoline from a nearby boatyard” [Crouch]</a:t>
            </a:r>
          </a:p>
          <a:p>
            <a:pPr eaLnBrk="1" hangingPunct="1">
              <a:spcBef>
                <a:spcPct val="20000"/>
              </a:spcBef>
              <a:buSzTx/>
            </a:pPr>
            <a:endParaRPr lang="en-US" altLang="en-US"/>
          </a:p>
          <a:p>
            <a:pPr eaLnBrk="1" hangingPunct="1">
              <a:spcBef>
                <a:spcPct val="20000"/>
              </a:spcBef>
              <a:buSzTx/>
            </a:pPr>
            <a:r>
              <a:rPr lang="en-US" altLang="en-US"/>
              <a:t>Current world consumption of jet fuel is over 100 B gallons per year.  Not obtained from nearby boatyards!</a:t>
            </a:r>
          </a:p>
          <a:p>
            <a:pPr lvl="1" eaLnBrk="1" hangingPunct="1">
              <a:spcBef>
                <a:spcPct val="20000"/>
              </a:spcBef>
              <a:buSzTx/>
              <a:buFontTx/>
              <a:buChar char="•"/>
            </a:pPr>
            <a:endParaRPr lang="en-US" altLang="en-US"/>
          </a:p>
          <a:p>
            <a:pPr eaLnBrk="1" hangingPunct="1">
              <a:spcBef>
                <a:spcPct val="20000"/>
              </a:spcBef>
              <a:buSzTx/>
            </a:pPr>
            <a:r>
              <a:rPr lang="en-US" altLang="en-US"/>
              <a:t>How did we get from 1903 fuels to 2021 fuels?  And where are we going?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Evolution of Avgas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Petroleum distillates like aviation gasoline (“avgas”) are complex mixtures of thousands of hydrocarbon molecules</a:t>
            </a:r>
          </a:p>
          <a:p>
            <a:pPr eaLnBrk="1" hangingPunct="1"/>
            <a:r>
              <a:rPr lang="en-US" altLang="en-US" sz="2000"/>
              <a:t>Mixture composition varies with crude source</a:t>
            </a:r>
          </a:p>
          <a:p>
            <a:pPr eaLnBrk="1" hangingPunct="1"/>
            <a:r>
              <a:rPr lang="en-US" altLang="en-US" sz="2000"/>
              <a:t>Engine power limited by “knock” (premature detonation)</a:t>
            </a:r>
          </a:p>
          <a:p>
            <a:pPr eaLnBrk="1" hangingPunct="1"/>
            <a:r>
              <a:rPr lang="en-US" altLang="en-US" sz="2000"/>
              <a:t>Key steps to understanding and improving avgas properties include (1910-early 20s):</a:t>
            </a:r>
          </a:p>
          <a:p>
            <a:pPr lvl="1" eaLnBrk="1" hangingPunct="1"/>
            <a:r>
              <a:rPr lang="en-US" altLang="en-US" sz="2000"/>
              <a:t>Development of octane rating scale (Edgar)</a:t>
            </a:r>
          </a:p>
          <a:p>
            <a:pPr lvl="2" eaLnBrk="1" hangingPunct="1"/>
            <a:r>
              <a:rPr lang="en-US" altLang="en-US" sz="2000"/>
              <a:t>1903 fuel estimated to be 38-50 octane</a:t>
            </a:r>
          </a:p>
          <a:p>
            <a:pPr lvl="1" eaLnBrk="1" hangingPunct="1"/>
            <a:r>
              <a:rPr lang="en-US" altLang="en-US" sz="2000"/>
              <a:t>Standardized knock rating method/engine (Horning)</a:t>
            </a:r>
          </a:p>
          <a:p>
            <a:pPr lvl="1" eaLnBrk="1" hangingPunct="1"/>
            <a:r>
              <a:rPr lang="en-US" altLang="en-US" sz="2000"/>
              <a:t>Discovery of tetraethyl lead (TEL) (Midgley and Boyd)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6" descr="TMidgley"/>
          <p:cNvSpPr>
            <a:spLocks noChangeAspect="1" noChangeArrowheads="1"/>
          </p:cNvSpPr>
          <p:nvPr/>
        </p:nvSpPr>
        <p:spPr bwMode="auto">
          <a:xfrm>
            <a:off x="3429000" y="3086100"/>
            <a:ext cx="228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endParaRPr lang="en-US" altLang="en-US" sz="2000" b="0"/>
          </a:p>
        </p:txBody>
      </p:sp>
      <p:pic>
        <p:nvPicPr>
          <p:cNvPr id="32771" name="Picture 8" descr="TMidg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38500"/>
            <a:ext cx="228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1"/>
          <p:cNvSpPr>
            <a:spLocks noChangeArrowheads="1"/>
          </p:cNvSpPr>
          <p:nvPr/>
        </p:nvSpPr>
        <p:spPr bwMode="auto">
          <a:xfrm>
            <a:off x="762000" y="6264275"/>
            <a:ext cx="7335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b="0"/>
              <a:t>Thomas A. Midgley and T.A. Boyd, "Detonation Characteristics of Some Blended Motor Fuels," SAE Journal, June 1922, page 451.</a:t>
            </a:r>
            <a:endParaRPr lang="en-US" altLang="en-US" sz="1400"/>
          </a:p>
        </p:txBody>
      </p:sp>
      <p:pic>
        <p:nvPicPr>
          <p:cNvPr id="32773" name="Picture 12" descr="Harry Ricar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81350"/>
            <a:ext cx="16097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13"/>
          <p:cNvSpPr txBox="1">
            <a:spLocks noChangeArrowheads="1"/>
          </p:cNvSpPr>
          <p:nvPr/>
        </p:nvSpPr>
        <p:spPr bwMode="auto">
          <a:xfrm>
            <a:off x="381000" y="5391150"/>
            <a:ext cx="2132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Tx/>
              <a:buNone/>
            </a:pPr>
            <a:r>
              <a:rPr lang="en-US" altLang="en-US" sz="2000" b="0"/>
              <a:t>Sir Harry Ricardo</a:t>
            </a:r>
          </a:p>
        </p:txBody>
      </p:sp>
      <p:pic>
        <p:nvPicPr>
          <p:cNvPr id="32775" name="Picture 15" descr="chp10_tetraLead_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24200"/>
            <a:ext cx="22574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16"/>
          <p:cNvSpPr>
            <a:spLocks noChangeArrowheads="1"/>
          </p:cNvSpPr>
          <p:nvPr/>
        </p:nvSpPr>
        <p:spPr bwMode="auto">
          <a:xfrm>
            <a:off x="990600" y="152400"/>
            <a:ext cx="716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7625" bIns="47625" anchor="ctr"/>
          <a:lstStyle>
            <a:lvl1pPr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3200">
                <a:solidFill>
                  <a:srgbClr val="0D2B88"/>
                </a:solidFill>
              </a:rPr>
              <a:t>The Problem of Knock</a:t>
            </a:r>
          </a:p>
        </p:txBody>
      </p:sp>
      <p:sp>
        <p:nvSpPr>
          <p:cNvPr id="32777" name="Rectangle 17"/>
          <p:cNvSpPr>
            <a:spLocks noChangeArrowheads="1"/>
          </p:cNvSpPr>
          <p:nvPr/>
        </p:nvSpPr>
        <p:spPr bwMode="auto">
          <a:xfrm>
            <a:off x="355600" y="1371600"/>
            <a:ext cx="85217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38" tIns="47625" rIns="96838" bIns="47625"/>
          <a:lstStyle>
            <a:lvl1pPr marL="360363" indent="-360363" defTabSz="960438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spcBef>
                <a:spcPct val="50000"/>
              </a:spcBef>
              <a:buSzPct val="12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spcBef>
                <a:spcPct val="50000"/>
              </a:spcBef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50000"/>
              </a:spcBef>
              <a:spcAft>
                <a:spcPct val="0"/>
              </a:spcAft>
              <a:buSzPct val="125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“Knock” was the major limiter to increases in aircraft engine performance</a:t>
            </a:r>
          </a:p>
          <a:p>
            <a:pPr eaLnBrk="1" hangingPunct="1"/>
            <a:r>
              <a:rPr lang="en-US" altLang="en-US" sz="2000"/>
              <a:t>Tetraethyl lead was a key enabler of higher performance engines</a:t>
            </a:r>
          </a:p>
          <a:p>
            <a:pPr eaLnBrk="1" hangingPunct="1"/>
            <a:r>
              <a:rPr lang="en-US" altLang="en-US" sz="2000"/>
              <a:t>Of course, lead is pretty nasty stuff……..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FY02 SAB fuel">
  <a:themeElements>
    <a:clrScheme name="FY02 SAB fuel 8">
      <a:dk1>
        <a:srgbClr val="000000"/>
      </a:dk1>
      <a:lt1>
        <a:srgbClr val="FFFFFF"/>
      </a:lt1>
      <a:dk2>
        <a:srgbClr val="000099"/>
      </a:dk2>
      <a:lt2>
        <a:srgbClr val="808080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0000FF"/>
      </a:hlink>
      <a:folHlink>
        <a:srgbClr val="CECECE"/>
      </a:folHlink>
    </a:clrScheme>
    <a:fontScheme name="FY02 SAB f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Y02 SAB fue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Y02 SAB fue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Y02 SAB fue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Y02 SAB fue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Y02 SAB fue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Y02 SAB fue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Y02 SAB fue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Y02 SAB fuel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618FFD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0000F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AA Current Issues">
  <a:themeElements>
    <a:clrScheme name="1_FAA Current Issu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FAA Current Issu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FAA Current Iss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A Current Iss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A Current Iss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A Current Iss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A Current Iss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A Current Iss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A Current Iss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A Current Iss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A Current Iss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A Current Iss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A Current Iss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A Current Iss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155A8D91D8B4BA7866AF712DA026D" ma:contentTypeVersion="14" ma:contentTypeDescription="Create a new document." ma:contentTypeScope="" ma:versionID="36f8a08b79752f9cf0bacbef656a57d2">
  <xsd:schema xmlns:xsd="http://www.w3.org/2001/XMLSchema" xmlns:xs="http://www.w3.org/2001/XMLSchema" xmlns:p="http://schemas.microsoft.com/office/2006/metadata/properties" xmlns:ns1="http://schemas.microsoft.com/sharepoint/v3" xmlns:ns2="306cb4f5-a6b4-4c0f-803d-0b55ebdaae09" xmlns:ns3="03a67363-0174-4e84-b0b0-03441103e3b4" targetNamespace="http://schemas.microsoft.com/office/2006/metadata/properties" ma:root="true" ma:fieldsID="3ebe68a813c32be8fa80fd6f2518a609" ns1:_="" ns2:_="" ns3:_="">
    <xsd:import namespace="http://schemas.microsoft.com/sharepoint/v3"/>
    <xsd:import namespace="306cb4f5-a6b4-4c0f-803d-0b55ebdaae09"/>
    <xsd:import namespace="03a67363-0174-4e84-b0b0-03441103e3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cb4f5-a6b4-4c0f-803d-0b55ebdaae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67363-0174-4e84-b0b0-03441103e3b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52785F1-E813-4456-8880-6D79699CC674}"/>
</file>

<file path=customXml/itemProps2.xml><?xml version="1.0" encoding="utf-8"?>
<ds:datastoreItem xmlns:ds="http://schemas.openxmlformats.org/officeDocument/2006/customXml" ds:itemID="{127D8B79-E2FB-4BF0-AF73-F643C28FD0F8}"/>
</file>

<file path=customXml/itemProps3.xml><?xml version="1.0" encoding="utf-8"?>
<ds:datastoreItem xmlns:ds="http://schemas.openxmlformats.org/officeDocument/2006/customXml" ds:itemID="{C961FCC4-D9F2-4AE3-8B74-9C45279D9CFF}"/>
</file>

<file path=docProps/app.xml><?xml version="1.0" encoding="utf-8"?>
<Properties xmlns="http://schemas.openxmlformats.org/officeDocument/2006/extended-properties" xmlns:vt="http://schemas.openxmlformats.org/officeDocument/2006/docPropsVTypes">
  <Template>FY02 SAB fuel</Template>
  <TotalTime>8450</TotalTime>
  <Pages>50</Pages>
  <Words>2405</Words>
  <Application>Microsoft Office PowerPoint</Application>
  <PresentationFormat>On-screen Show (4:3)</PresentationFormat>
  <Paragraphs>544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Helvetica</vt:lpstr>
      <vt:lpstr>Times New Roman</vt:lpstr>
      <vt:lpstr>Wingdings</vt:lpstr>
      <vt:lpstr>FY02 SAB fuel</vt:lpstr>
      <vt:lpstr>1_FAA Current Issues</vt:lpstr>
      <vt:lpstr>2_Default Design</vt:lpstr>
      <vt:lpstr>PowerPoint Presentation</vt:lpstr>
      <vt:lpstr>Background</vt:lpstr>
      <vt:lpstr>Energy Consumption</vt:lpstr>
      <vt:lpstr>CO2 Emissions</vt:lpstr>
      <vt:lpstr>References</vt:lpstr>
      <vt:lpstr>PowerPoint Presentation</vt:lpstr>
      <vt:lpstr>In The Beginning…</vt:lpstr>
      <vt:lpstr>Evolution of Avgas</vt:lpstr>
      <vt:lpstr>PowerPoint Presentation</vt:lpstr>
      <vt:lpstr>Higher Octane Avgas</vt:lpstr>
      <vt:lpstr>PowerPoint Presentation</vt:lpstr>
      <vt:lpstr>Hydrocarbon Types in Fuels</vt:lpstr>
      <vt:lpstr>PowerPoint Presentation</vt:lpstr>
      <vt:lpstr>PowerPoint Presentation</vt:lpstr>
      <vt:lpstr>Fuels and the Air Force Museum</vt:lpstr>
      <vt:lpstr>More Fine Print</vt:lpstr>
      <vt:lpstr>Fine Print (cont.)</vt:lpstr>
      <vt:lpstr>Fine Print (cont.)</vt:lpstr>
      <vt:lpstr>Fine Print (cont.)</vt:lpstr>
      <vt:lpstr>The Advent of the Gas Turbine</vt:lpstr>
      <vt:lpstr>Aviation Fuel Changes</vt:lpstr>
      <vt:lpstr>PowerPoint Presentation</vt:lpstr>
      <vt:lpstr>More Fine Print</vt:lpstr>
      <vt:lpstr>Fine Print (cont.)</vt:lpstr>
      <vt:lpstr>PowerPoint Presentation</vt:lpstr>
      <vt:lpstr>How Did We Get Here?</vt:lpstr>
      <vt:lpstr>PowerPoint Presentation</vt:lpstr>
      <vt:lpstr>PowerPoint Presentation</vt:lpstr>
      <vt:lpstr>PowerPoint Presentation</vt:lpstr>
      <vt:lpstr>PowerPoint Presentation</vt:lpstr>
      <vt:lpstr>Single fuel?</vt:lpstr>
      <vt:lpstr>Fuel Specifications</vt:lpstr>
      <vt:lpstr>The Future</vt:lpstr>
      <vt:lpstr>PowerPoint Presentation</vt:lpstr>
      <vt:lpstr>Specialty Jet Fuels</vt:lpstr>
      <vt:lpstr>Fuel Specification Requirements (1)</vt:lpstr>
      <vt:lpstr>Fuel Specification Requirements (2)</vt:lpstr>
      <vt:lpstr>Fuel Additives</vt:lpstr>
    </vt:vector>
  </TitlesOfParts>
  <Company>USAF/AFRL/Propulsion Directorate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edwardjt</dc:creator>
  <cp:lastModifiedBy>Jamie Reed</cp:lastModifiedBy>
  <cp:revision>101</cp:revision>
  <cp:lastPrinted>2021-03-18T13:43:23Z</cp:lastPrinted>
  <dcterms:created xsi:type="dcterms:W3CDTF">2002-10-29T18:40:13Z</dcterms:created>
  <dcterms:modified xsi:type="dcterms:W3CDTF">2021-03-18T13:49:06Z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0x01010075A155A8D91D8B4BA7866AF712DA026D</vt:lpwstr>
  </property>
</Properties>
</file>